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08F52F-4255-40AB-8FE8-A410C42874F8}" v="2" dt="2025-06-23T15:11:10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Fish" userId="2a1da84b0d08a0a1" providerId="LiveId" clId="{1A08F52F-4255-40AB-8FE8-A410C42874F8}"/>
    <pc:docChg chg="custSel modSld">
      <pc:chgData name="Louise Fish" userId="2a1da84b0d08a0a1" providerId="LiveId" clId="{1A08F52F-4255-40AB-8FE8-A410C42874F8}" dt="2025-06-23T15:14:57.920" v="291" actId="20577"/>
      <pc:docMkLst>
        <pc:docMk/>
      </pc:docMkLst>
      <pc:sldChg chg="modSp mod">
        <pc:chgData name="Louise Fish" userId="2a1da84b0d08a0a1" providerId="LiveId" clId="{1A08F52F-4255-40AB-8FE8-A410C42874F8}" dt="2025-06-23T15:04:03.789" v="74" actId="1036"/>
        <pc:sldMkLst>
          <pc:docMk/>
          <pc:sldMk cId="2015621790" sldId="258"/>
        </pc:sldMkLst>
        <pc:spChg chg="mod">
          <ac:chgData name="Louise Fish" userId="2a1da84b0d08a0a1" providerId="LiveId" clId="{1A08F52F-4255-40AB-8FE8-A410C42874F8}" dt="2025-06-23T15:03:56.212" v="59" actId="20577"/>
          <ac:spMkLst>
            <pc:docMk/>
            <pc:sldMk cId="2015621790" sldId="258"/>
            <ac:spMk id="3" creationId="{F7AC836E-EFD4-9D47-324E-A7B7875F5288}"/>
          </ac:spMkLst>
        </pc:spChg>
        <pc:grpChg chg="mod">
          <ac:chgData name="Louise Fish" userId="2a1da84b0d08a0a1" providerId="LiveId" clId="{1A08F52F-4255-40AB-8FE8-A410C42874F8}" dt="2025-06-23T15:04:03.789" v="74" actId="1036"/>
          <ac:grpSpMkLst>
            <pc:docMk/>
            <pc:sldMk cId="2015621790" sldId="258"/>
            <ac:grpSpMk id="8" creationId="{287AC611-8009-5535-8D08-A23ABC0D769D}"/>
          </ac:grpSpMkLst>
        </pc:grpChg>
      </pc:sldChg>
      <pc:sldChg chg="modSp mod modNotesTx">
        <pc:chgData name="Louise Fish" userId="2a1da84b0d08a0a1" providerId="LiveId" clId="{1A08F52F-4255-40AB-8FE8-A410C42874F8}" dt="2025-06-23T15:04:34.237" v="83" actId="27636"/>
        <pc:sldMkLst>
          <pc:docMk/>
          <pc:sldMk cId="128153470" sldId="259"/>
        </pc:sldMkLst>
        <pc:spChg chg="mod">
          <ac:chgData name="Louise Fish" userId="2a1da84b0d08a0a1" providerId="LiveId" clId="{1A08F52F-4255-40AB-8FE8-A410C42874F8}" dt="2025-06-23T15:04:34.237" v="83" actId="27636"/>
          <ac:spMkLst>
            <pc:docMk/>
            <pc:sldMk cId="128153470" sldId="259"/>
            <ac:spMk id="3" creationId="{695C74D6-1767-1795-2011-1D0041B5FD5E}"/>
          </ac:spMkLst>
        </pc:spChg>
      </pc:sldChg>
      <pc:sldChg chg="modSp mod">
        <pc:chgData name="Louise Fish" userId="2a1da84b0d08a0a1" providerId="LiveId" clId="{1A08F52F-4255-40AB-8FE8-A410C42874F8}" dt="2025-06-20T15:51:20.524" v="58" actId="27636"/>
        <pc:sldMkLst>
          <pc:docMk/>
          <pc:sldMk cId="1512683281" sldId="261"/>
        </pc:sldMkLst>
        <pc:spChg chg="mod">
          <ac:chgData name="Louise Fish" userId="2a1da84b0d08a0a1" providerId="LiveId" clId="{1A08F52F-4255-40AB-8FE8-A410C42874F8}" dt="2025-06-20T15:51:20.524" v="58" actId="27636"/>
          <ac:spMkLst>
            <pc:docMk/>
            <pc:sldMk cId="1512683281" sldId="261"/>
            <ac:spMk id="3" creationId="{664D0783-8AD6-BD56-99B4-16CD359D1DDA}"/>
          </ac:spMkLst>
        </pc:spChg>
      </pc:sldChg>
      <pc:sldChg chg="addSp delSp modSp mod">
        <pc:chgData name="Louise Fish" userId="2a1da84b0d08a0a1" providerId="LiveId" clId="{1A08F52F-4255-40AB-8FE8-A410C42874F8}" dt="2025-06-23T15:14:57.920" v="291" actId="20577"/>
        <pc:sldMkLst>
          <pc:docMk/>
          <pc:sldMk cId="1949417823" sldId="262"/>
        </pc:sldMkLst>
        <pc:spChg chg="mod">
          <ac:chgData name="Louise Fish" userId="2a1da84b0d08a0a1" providerId="LiveId" clId="{1A08F52F-4255-40AB-8FE8-A410C42874F8}" dt="2025-06-23T15:14:57.920" v="291" actId="20577"/>
          <ac:spMkLst>
            <pc:docMk/>
            <pc:sldMk cId="1949417823" sldId="262"/>
            <ac:spMk id="8" creationId="{06CA8B13-2BC3-353A-6132-259387FBBC08}"/>
          </ac:spMkLst>
        </pc:spChg>
        <pc:picChg chg="mod ord">
          <ac:chgData name="Louise Fish" userId="2a1da84b0d08a0a1" providerId="LiveId" clId="{1A08F52F-4255-40AB-8FE8-A410C42874F8}" dt="2025-06-23T15:11:33.428" v="236" actId="166"/>
          <ac:picMkLst>
            <pc:docMk/>
            <pc:sldMk cId="1949417823" sldId="262"/>
            <ac:picMk id="5" creationId="{1E3199AD-E397-E9E0-D520-AA162BBE003B}"/>
          </ac:picMkLst>
        </pc:picChg>
        <pc:picChg chg="mod">
          <ac:chgData name="Louise Fish" userId="2a1da84b0d08a0a1" providerId="LiveId" clId="{1A08F52F-4255-40AB-8FE8-A410C42874F8}" dt="2025-06-23T15:11:01.495" v="228" actId="1076"/>
          <ac:picMkLst>
            <pc:docMk/>
            <pc:sldMk cId="1949417823" sldId="262"/>
            <ac:picMk id="7" creationId="{28046A80-1B3E-5CA3-B319-2048F4474429}"/>
          </ac:picMkLst>
        </pc:picChg>
        <pc:picChg chg="del ord">
          <ac:chgData name="Louise Fish" userId="2a1da84b0d08a0a1" providerId="LiveId" clId="{1A08F52F-4255-40AB-8FE8-A410C42874F8}" dt="2025-06-23T15:10:27.839" v="221" actId="478"/>
          <ac:picMkLst>
            <pc:docMk/>
            <pc:sldMk cId="1949417823" sldId="262"/>
            <ac:picMk id="10" creationId="{132B212B-110D-5A14-A499-1964D16228DE}"/>
          </ac:picMkLst>
        </pc:picChg>
        <pc:picChg chg="add mod ord">
          <ac:chgData name="Louise Fish" userId="2a1da84b0d08a0a1" providerId="LiveId" clId="{1A08F52F-4255-40AB-8FE8-A410C42874F8}" dt="2025-06-23T15:10:59.040" v="227" actId="14100"/>
          <ac:picMkLst>
            <pc:docMk/>
            <pc:sldMk cId="1949417823" sldId="262"/>
            <ac:picMk id="12" creationId="{87030FE4-E590-A1F4-7F1D-75000EBE0BC5}"/>
          </ac:picMkLst>
        </pc:picChg>
        <pc:picChg chg="add mod ord">
          <ac:chgData name="Louise Fish" userId="2a1da84b0d08a0a1" providerId="LiveId" clId="{1A08F52F-4255-40AB-8FE8-A410C42874F8}" dt="2025-06-23T15:11:29.704" v="235" actId="171"/>
          <ac:picMkLst>
            <pc:docMk/>
            <pc:sldMk cId="1949417823" sldId="262"/>
            <ac:picMk id="13" creationId="{CD20EC06-B701-51C5-1825-86800F3F76C4}"/>
          </ac:picMkLst>
        </pc:picChg>
        <pc:picChg chg="add mod">
          <ac:chgData name="Louise Fish" userId="2a1da84b0d08a0a1" providerId="LiveId" clId="{1A08F52F-4255-40AB-8FE8-A410C42874F8}" dt="2025-06-23T15:14:09.415" v="242" actId="14100"/>
          <ac:picMkLst>
            <pc:docMk/>
            <pc:sldMk cId="1949417823" sldId="262"/>
            <ac:picMk id="15" creationId="{5DD25294-8107-432B-2971-A8EBA98EAAFF}"/>
          </ac:picMkLst>
        </pc:picChg>
        <pc:picChg chg="add mod">
          <ac:chgData name="Louise Fish" userId="2a1da84b0d08a0a1" providerId="LiveId" clId="{1A08F52F-4255-40AB-8FE8-A410C42874F8}" dt="2025-06-23T15:14:21.264" v="245" actId="1076"/>
          <ac:picMkLst>
            <pc:docMk/>
            <pc:sldMk cId="1949417823" sldId="262"/>
            <ac:picMk id="17" creationId="{59D4820C-EE9A-ABD0-ABE7-2174B1152AD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3EC41-4280-405E-B782-0642FC9768A0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61AF1-F42C-43EA-AF3F-1EBC028D7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68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SWAN - This might be because the right test has not yet been developed to diagnose it, or the genetic cause of the condition has not been discovered.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61AF1-F42C-43EA-AF3F-1EBC028D78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3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Marie James and son Tristan; young man living with epidermolysis bullosa (great photo!), Emma Woods whose family have set up a fund she was keen photographer and passionate about early diagnosis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61AF1-F42C-43EA-AF3F-1EBC028D78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570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4D1B8-7508-622B-FFF5-76D63B29B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507BAA-A651-DAE0-38D3-4C528C48A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A9B6F-169F-28F6-81CA-A61B610E5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BB34-4F78-491D-B244-AA9A9AC360B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916D4-FCAA-71BE-F5DA-2637395D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89EA1-6570-0ADD-F405-8EE4E8C02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B92B-1B12-4780-A1EE-3585755D5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62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DC765-2AFE-81ED-77B1-3BFA0C40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CF5F6-2750-B5D4-F13E-ED868EBED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2A261-516D-201D-7E00-903EEB903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BB34-4F78-491D-B244-AA9A9AC360B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8E712-596E-1F5D-8C48-B2808E6A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B08AF-E372-AE70-9E77-8CF50D429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B92B-1B12-4780-A1EE-3585755D5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73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0C6EA1-16E7-D0A2-EBC1-2921B2981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58A38-3448-4D88-D95B-6A9C34A16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805DC-2E97-6936-9E0C-1415D88F4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BB34-4F78-491D-B244-AA9A9AC360B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2393F-B6C0-8FC4-3CB9-97C40D19E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25968-8243-FCBA-C8EB-73E5BDC85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B92B-1B12-4780-A1EE-3585755D5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73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676E6-6F27-8A84-FC79-0EDDB9204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75C18-CD0F-A569-1E71-C2A984558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AA9C4-7DC0-3413-5C14-61F5B75B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BB34-4F78-491D-B244-AA9A9AC360B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6DAF3-BC9F-6DB7-C3AA-E12125729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C17F6-EED7-7E98-458B-91DFB6A44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B92B-1B12-4780-A1EE-3585755D5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51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0FA19-D477-95DE-EAE2-6A336510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91B93-17D9-99E7-9AD2-931ABE08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C47AA-94AA-62A4-618B-3D776F1E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BB34-4F78-491D-B244-AA9A9AC360B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BB8B1-284E-89C5-E833-059897E24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85006-0645-FDBF-F864-359F8A5CF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B92B-1B12-4780-A1EE-3585755D5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0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01AA4-203E-C3F2-855A-7657B71FC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4683D-FFD9-852F-61F1-B5F9E1706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A8F69-1D24-232E-D303-C0CF6A002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8BBC1-69A7-D430-4C87-5AE47453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BB34-4F78-491D-B244-AA9A9AC360B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27544-EBC1-3FEF-71F1-563A8003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412FD-E60F-9EC9-37E0-BD9032F1E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B92B-1B12-4780-A1EE-3585755D5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42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FFEA0-3C81-16D8-6B01-2BAD027F1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AAF65-FEDE-CF80-174F-08E2D1637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0AAF4-36DE-CE99-E9E1-A1309129C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22BA05-308B-097B-680D-4C7363C09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2DFE91-E236-0E54-791D-E86CB4E4E7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7BBE37-0478-1ABA-A903-0CE88BE1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BB34-4F78-491D-B244-AA9A9AC360B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2CAD01-983F-466A-2391-1F71648D5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20B24B-2D22-7261-D9C0-FBA60E6E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B92B-1B12-4780-A1EE-3585755D5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95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A6EE-7A71-4929-21E7-38F9AE551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31A38B-63A8-27AD-69F1-959F3B39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BB34-4F78-491D-B244-AA9A9AC360B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BF147A-A6FD-F337-AF0E-9398A8B7F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6637F-C743-2942-02DC-4F2C3D5A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B92B-1B12-4780-A1EE-3585755D5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61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70F956-F473-1C51-75F6-68DDA13E9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BB34-4F78-491D-B244-AA9A9AC360B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82B721-1F9F-C4A4-C20C-83764C20F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E0930-B012-05E6-CB40-98E63CFC6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B92B-1B12-4780-A1EE-3585755D5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68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FF056-C736-25E4-E925-7109AC33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CB2BE-C130-1DBB-F175-4BEA3CF91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BA089-ACF4-756C-C15F-6B3E34D2E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56CC4-6F23-9645-285D-E86758BD5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BB34-4F78-491D-B244-AA9A9AC360B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9A901-1345-81AC-DE48-F434BBB92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337C0-A094-20A3-5130-AAB1752F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B92B-1B12-4780-A1EE-3585755D5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98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90F4E-6E7F-386F-EEF3-B408AB4B8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B69020-FA83-91E5-0259-1A3929BEC7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EBCE3-C40B-0A1C-D0AC-723A51898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F375B-E638-E6E3-C92E-31D306D7B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BB34-4F78-491D-B244-AA9A9AC360B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B29D4-237B-B705-D887-4D37A771F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618DBB-BBD7-BF6F-3DD1-B423B9BE4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B92B-1B12-4780-A1EE-3585755D5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13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4DFF2D-E53F-E85C-0486-15324DA0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57D96-F5F5-93E5-DC83-5EC1223BA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3629A-7FA1-35D3-DA54-FFD4CDF18A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CABB34-4F78-491D-B244-AA9A9AC360B2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0CF0B-0432-DB7B-0EFB-58E7C15ED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5DFBC-CB9E-B7F3-33F9-5D4B19BC2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ABB92B-1B12-4780-A1EE-3585755D5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2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omicsengland.co.uk/initiatives/100000-genomes-projec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6104A-C0B0-B70F-6CCE-7551484BE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2387" y="1122363"/>
            <a:ext cx="9871587" cy="2387600"/>
          </a:xfrm>
        </p:spPr>
        <p:txBody>
          <a:bodyPr>
            <a:normAutofit/>
          </a:bodyPr>
          <a:lstStyle/>
          <a:p>
            <a:r>
              <a:rPr lang="en-GB" sz="3600" dirty="0"/>
              <a:t>Challenges in the consultation: </a:t>
            </a:r>
            <a:br>
              <a:rPr lang="en-GB" sz="3600" dirty="0"/>
            </a:br>
            <a:r>
              <a:rPr lang="en-GB" sz="2400" dirty="0"/>
              <a:t>Why is it hard to diagnose rare and genetic conditions?</a:t>
            </a:r>
            <a:endParaRPr lang="en-GB" sz="1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AFD36-585B-85CF-E48F-5194C39FDF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Louise Fish, patient advocate</a:t>
            </a:r>
          </a:p>
        </p:txBody>
      </p:sp>
    </p:spTree>
    <p:extLst>
      <p:ext uri="{BB962C8B-B14F-4D97-AF65-F5344CB8AC3E}">
        <p14:creationId xmlns:p14="http://schemas.microsoft.com/office/powerpoint/2010/main" val="3024118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4F60-AB32-90BE-E420-4B53A4085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Rare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C836E-EFD4-9D47-324E-A7B7875F5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5206" cy="4351338"/>
          </a:xfrm>
        </p:spPr>
        <p:txBody>
          <a:bodyPr>
            <a:normAutofit/>
          </a:bodyPr>
          <a:lstStyle/>
          <a:p>
            <a:r>
              <a:rPr lang="en-GB" dirty="0"/>
              <a:t>1 in 17 people are affected by rare condition in their lifetime, which adds up to 3.5 million people across the UK.</a:t>
            </a:r>
          </a:p>
          <a:p>
            <a:r>
              <a:rPr lang="en-GB" dirty="0"/>
              <a:t>There are over 7,000 rare and genetic conditions.</a:t>
            </a:r>
          </a:p>
          <a:p>
            <a:pPr fontAlgn="base"/>
            <a:r>
              <a:rPr lang="en-GB" dirty="0"/>
              <a:t>8 in 10 rare conditions are caused by a change to someone’s genetic code.  </a:t>
            </a:r>
          </a:p>
          <a:p>
            <a:pPr fontAlgn="base"/>
            <a:r>
              <a:rPr lang="en-GB" dirty="0"/>
              <a:t>Some rare gene disorders affect only 1 or 2 people in the UK and a handful of people around the world.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87AC611-8009-5535-8D08-A23ABC0D769D}"/>
              </a:ext>
            </a:extLst>
          </p:cNvPr>
          <p:cNvGrpSpPr/>
          <p:nvPr/>
        </p:nvGrpSpPr>
        <p:grpSpPr>
          <a:xfrm>
            <a:off x="1043195" y="4958489"/>
            <a:ext cx="9810640" cy="1274733"/>
            <a:chOff x="1043195" y="4742180"/>
            <a:chExt cx="9810640" cy="127473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E456EA-638A-53BC-B06F-F65F48288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50974"/>
            <a:stretch>
              <a:fillRect/>
            </a:stretch>
          </p:blipFill>
          <p:spPr>
            <a:xfrm>
              <a:off x="1043195" y="4771676"/>
              <a:ext cx="4954481" cy="122600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DF22C2-DDE6-810D-E679-60B266FA7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49026"/>
            <a:stretch>
              <a:fillRect/>
            </a:stretch>
          </p:blipFill>
          <p:spPr>
            <a:xfrm>
              <a:off x="5899354" y="4742180"/>
              <a:ext cx="4954481" cy="1274733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6B09213-8728-129B-B1E6-835681693101}"/>
              </a:ext>
            </a:extLst>
          </p:cNvPr>
          <p:cNvSpPr txBox="1"/>
          <p:nvPr/>
        </p:nvSpPr>
        <p:spPr>
          <a:xfrm>
            <a:off x="8613058" y="6176963"/>
            <a:ext cx="291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Credit: Genetic Alliance UK</a:t>
            </a:r>
          </a:p>
        </p:txBody>
      </p:sp>
    </p:spTree>
    <p:extLst>
      <p:ext uri="{BB962C8B-B14F-4D97-AF65-F5344CB8AC3E}">
        <p14:creationId xmlns:p14="http://schemas.microsoft.com/office/powerpoint/2010/main" val="2015621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BB534-2E04-E6EF-F242-7B273D0C2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C74D6-1767-1795-2011-1D0041B5F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dirty="0"/>
              <a:t>More than a third of people with a rare condition have to wait more than 5 years between first experiencing symptoms and receiving a final diagnosis.</a:t>
            </a:r>
          </a:p>
          <a:p>
            <a:pPr fontAlgn="base"/>
            <a:r>
              <a:rPr lang="en-GB" dirty="0"/>
              <a:t>Not everyone receives a clear diagnosis: The </a:t>
            </a:r>
            <a:r>
              <a:rPr lang="en-GB" u="sng" dirty="0">
                <a:hlinkClick r:id="rId3"/>
              </a:rPr>
              <a:t>100,000 Genomes Project</a:t>
            </a:r>
            <a:r>
              <a:rPr lang="en-GB" dirty="0"/>
              <a:t> helped 1 in 4 people with an undiagnosed rare condition receive a diagnosis for the first time. </a:t>
            </a:r>
          </a:p>
          <a:p>
            <a:pPr fontAlgn="base"/>
            <a:r>
              <a:rPr lang="en-GB" dirty="0"/>
              <a:t>Every year around 6,000 children in the UK are born with a genetic condition so rare that it does not yet have a name (a ‘syndrome without a name’ or SWAN).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5A75C4-979F-43E1-5F47-987908FC63B6}"/>
              </a:ext>
            </a:extLst>
          </p:cNvPr>
          <p:cNvSpPr txBox="1"/>
          <p:nvPr/>
        </p:nvSpPr>
        <p:spPr>
          <a:xfrm>
            <a:off x="8613058" y="6176963"/>
            <a:ext cx="291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Credit: Genetic Alliance UK</a:t>
            </a:r>
          </a:p>
        </p:txBody>
      </p:sp>
    </p:spTree>
    <p:extLst>
      <p:ext uri="{BB962C8B-B14F-4D97-AF65-F5344CB8AC3E}">
        <p14:creationId xmlns:p14="http://schemas.microsoft.com/office/powerpoint/2010/main" val="128153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0F766-9CBA-A257-B9EA-4DF20F4D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does diagnosis matter?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D6B47F-74CF-7DD6-1DE7-88F107B08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97345"/>
            <a:ext cx="3340510" cy="2891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3646EB-1A3B-C6B5-EE4B-FC8783AC5AA7}"/>
              </a:ext>
            </a:extLst>
          </p:cNvPr>
          <p:cNvSpPr txBox="1"/>
          <p:nvPr/>
        </p:nvSpPr>
        <p:spPr>
          <a:xfrm>
            <a:off x="838200" y="5848482"/>
            <a:ext cx="3340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Credit: Tuberous Sclerosis Association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69699F-1EE8-F866-BF17-877DDDAE9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644" y="2909605"/>
            <a:ext cx="2732159" cy="2891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B7C4C7-1188-9947-338A-1C5A7AEFB489}"/>
              </a:ext>
            </a:extLst>
          </p:cNvPr>
          <p:cNvSpPr txBox="1"/>
          <p:nvPr/>
        </p:nvSpPr>
        <p:spPr>
          <a:xfrm>
            <a:off x="4583644" y="5866872"/>
            <a:ext cx="2805255" cy="320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Credit: DEBRA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440022-8FF5-84D6-6446-407D04E78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0738" y="2897346"/>
            <a:ext cx="2966928" cy="2908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438B22-F76D-F1A5-9D61-C4C3CC8D9916}"/>
              </a:ext>
            </a:extLst>
          </p:cNvPr>
          <p:cNvSpPr txBox="1"/>
          <p:nvPr/>
        </p:nvSpPr>
        <p:spPr>
          <a:xfrm>
            <a:off x="7607063" y="5922774"/>
            <a:ext cx="2805255" cy="320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Credit: Turner Syndrome Society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6BE6F0-67B8-E1DD-AA05-2B66AE4BBFBA}"/>
              </a:ext>
            </a:extLst>
          </p:cNvPr>
          <p:cNvSpPr txBox="1"/>
          <p:nvPr/>
        </p:nvSpPr>
        <p:spPr>
          <a:xfrm>
            <a:off x="934065" y="1731777"/>
            <a:ext cx="100977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dirty="0"/>
              <a:t>Only 1 out of 20 rare conditions have an approved treatment or medicine to help. </a:t>
            </a:r>
            <a:r>
              <a:rPr lang="en-GB" sz="1200" dirty="0"/>
              <a:t>Credit, Genetic Alliance UK</a:t>
            </a:r>
          </a:p>
        </p:txBody>
      </p:sp>
    </p:spTree>
    <p:extLst>
      <p:ext uri="{BB962C8B-B14F-4D97-AF65-F5344CB8AC3E}">
        <p14:creationId xmlns:p14="http://schemas.microsoft.com/office/powerpoint/2010/main" val="55104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81C05-4E80-2BCD-E787-4755EDC6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about when diagnosis is not possible?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D0783-8AD6-BD56-99B4-16CD359D1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2355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Focus on understanding the patient and wider family’s needs, refer and signpost them for symptom-based help from NHS and wider services wherever possible:</a:t>
            </a:r>
          </a:p>
          <a:p>
            <a:pPr lvl="1"/>
            <a:r>
              <a:rPr lang="en-GB" dirty="0"/>
              <a:t>Help with managing pain and fatigue </a:t>
            </a:r>
          </a:p>
          <a:p>
            <a:pPr lvl="1"/>
            <a:r>
              <a:rPr lang="en-GB" dirty="0"/>
              <a:t>Help with managing anxiety and depression</a:t>
            </a:r>
          </a:p>
          <a:p>
            <a:pPr lvl="1"/>
            <a:r>
              <a:rPr lang="en-GB" dirty="0"/>
              <a:t>Physiotherapy</a:t>
            </a:r>
          </a:p>
          <a:p>
            <a:pPr lvl="1"/>
            <a:r>
              <a:rPr lang="en-GB" dirty="0"/>
              <a:t>Speech and language therapy</a:t>
            </a:r>
          </a:p>
          <a:p>
            <a:pPr lvl="1"/>
            <a:r>
              <a:rPr lang="en-GB" dirty="0"/>
              <a:t>Support for autism, ADHD, learning disability or challenging behaviour.</a:t>
            </a:r>
          </a:p>
          <a:p>
            <a:r>
              <a:rPr lang="en-GB" dirty="0"/>
              <a:t>Understand and acknowledge the emotional impact on a patient and their wider family of not having a diagnosis.</a:t>
            </a:r>
          </a:p>
          <a:p>
            <a:r>
              <a:rPr lang="en-GB" dirty="0"/>
              <a:t>Signpost to patient organisations that can help people to cope with uncertainty and lack of diagnosis, and put them in touch with their peers.</a:t>
            </a:r>
          </a:p>
        </p:txBody>
      </p:sp>
    </p:spTree>
    <p:extLst>
      <p:ext uri="{BB962C8B-B14F-4D97-AF65-F5344CB8AC3E}">
        <p14:creationId xmlns:p14="http://schemas.microsoft.com/office/powerpoint/2010/main" val="1512683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3CB51-D487-C322-AA81-C03E6A3B4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GB" dirty="0"/>
              <a:t>Resources for patients and professionals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046A80-1B3E-5CA3-B319-2048F4474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5278">
            <a:off x="7152033" y="3534638"/>
            <a:ext cx="2276782" cy="15759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030FE4-E590-A1F4-7F1D-75000EBE0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949" y="1829541"/>
            <a:ext cx="3528409" cy="17933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20EC06-B701-51C5-1825-86800F3F7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954" y="3783676"/>
            <a:ext cx="2609404" cy="133601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CA8B13-2BC3-353A-6132-259387FBB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For patients and families</a:t>
            </a:r>
          </a:p>
          <a:p>
            <a:r>
              <a:rPr lang="en-GB" dirty="0"/>
              <a:t>SWAN</a:t>
            </a:r>
          </a:p>
          <a:p>
            <a:r>
              <a:rPr lang="en-GB" dirty="0"/>
              <a:t>Unique</a:t>
            </a:r>
          </a:p>
          <a:p>
            <a:r>
              <a:rPr lang="en-GB" dirty="0"/>
              <a:t>Rare Minds</a:t>
            </a:r>
          </a:p>
          <a:p>
            <a:pPr marL="0" indent="0">
              <a:buNone/>
            </a:pPr>
            <a:r>
              <a:rPr lang="en-GB" dirty="0"/>
              <a:t>For healthcare professionals</a:t>
            </a:r>
          </a:p>
          <a:p>
            <a:r>
              <a:rPr lang="en-GB" dirty="0"/>
              <a:t>Medics for Rare Disease</a:t>
            </a:r>
          </a:p>
          <a:p>
            <a:pPr lvl="1"/>
            <a:r>
              <a:rPr lang="en-GB" dirty="0"/>
              <a:t>Rare Disease 101</a:t>
            </a:r>
          </a:p>
          <a:p>
            <a:r>
              <a:rPr lang="en-GB" dirty="0"/>
              <a:t>Genomics Education Programme </a:t>
            </a:r>
          </a:p>
          <a:p>
            <a:pPr lvl="1"/>
            <a:r>
              <a:rPr lang="en-GB" dirty="0"/>
              <a:t>Bitesize genomics (online, on-demand learning)</a:t>
            </a:r>
          </a:p>
          <a:p>
            <a:pPr lvl="1"/>
            <a:r>
              <a:rPr lang="en-GB" dirty="0" err="1"/>
              <a:t>GeNotes</a:t>
            </a:r>
            <a:r>
              <a:rPr lang="en-GB" dirty="0"/>
              <a:t> on rare and genetic conditions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3199AD-E397-E9E0-D520-AA162BBE0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404" y="4737183"/>
            <a:ext cx="1481100" cy="14083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D25294-8107-432B-2971-A8EBA98EA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9153" y="5280516"/>
            <a:ext cx="1642930" cy="8964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D4820C-EE9A-ABD0-ABE7-2174B1152A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0334" y="2273565"/>
            <a:ext cx="2386332" cy="8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17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4383</TotalTime>
  <Words>448</Words>
  <Application>Microsoft Office PowerPoint</Application>
  <PresentationFormat>Widescreen</PresentationFormat>
  <Paragraphs>42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Challenges in the consultation:  Why is it hard to diagnose rare and genetic conditions?</vt:lpstr>
      <vt:lpstr>Rare conditions</vt:lpstr>
      <vt:lpstr>Diagnosis</vt:lpstr>
      <vt:lpstr>Why does diagnosis matter?</vt:lpstr>
      <vt:lpstr>What about when diagnosis is not possible?</vt:lpstr>
      <vt:lpstr>Resources for patients and professionals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Louise Fish</dc:creator>
  <cp:lastModifiedBy>Louise Fish</cp:lastModifiedBy>
  <cp:revision>1</cp:revision>
  <dcterms:created xsi:type="dcterms:W3CDTF">2025-06-20T14:11:51Z</dcterms:created>
  <dcterms:modified xsi:type="dcterms:W3CDTF">2025-06-23T15:15:04Z</dcterms:modified>
</cp:coreProperties>
</file>