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2" r:id="rId3"/>
    <p:sldId id="260" r:id="rId4"/>
    <p:sldId id="288" r:id="rId5"/>
    <p:sldId id="287" r:id="rId6"/>
    <p:sldId id="280" r:id="rId7"/>
    <p:sldId id="284" r:id="rId8"/>
    <p:sldId id="428" r:id="rId9"/>
    <p:sldId id="435" r:id="rId10"/>
    <p:sldId id="433" r:id="rId11"/>
    <p:sldId id="434" r:id="rId12"/>
    <p:sldId id="326" r:id="rId13"/>
    <p:sldId id="460" r:id="rId14"/>
    <p:sldId id="259" r:id="rId15"/>
    <p:sldId id="274" r:id="rId16"/>
    <p:sldId id="461" r:id="rId17"/>
    <p:sldId id="462" r:id="rId18"/>
    <p:sldId id="266" r:id="rId19"/>
    <p:sldId id="286" r:id="rId20"/>
    <p:sldId id="273" r:id="rId21"/>
    <p:sldId id="268" r:id="rId22"/>
    <p:sldId id="269" r:id="rId23"/>
    <p:sldId id="270" r:id="rId24"/>
    <p:sldId id="272" r:id="rId25"/>
    <p:sldId id="264" r:id="rId26"/>
    <p:sldId id="261" r:id="rId27"/>
    <p:sldId id="262" r:id="rId28"/>
    <p:sldId id="263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31"/>
    <p:restoredTop sz="94795"/>
  </p:normalViewPr>
  <p:slideViewPr>
    <p:cSldViewPr snapToGrid="0">
      <p:cViewPr varScale="1">
        <p:scale>
          <a:sx n="100" d="100"/>
          <a:sy n="100" d="100"/>
        </p:scale>
        <p:origin x="18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A5D67-2EED-EA4A-9047-62602EC69D9B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BD80A-0008-7A4A-B1DC-4E998807D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0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AADE0-BD45-C88F-8DDB-0FF77EFF9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D7216-6DAA-AC5E-4C64-07DB48323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BE527-DB24-5980-3208-84EE300F7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69BE8-0DE9-C742-8C46-666AD68ED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E440F-A281-AC4A-95F0-BF259EABF4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4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BD80A-0008-7A4A-B1DC-4E998807DD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F200C-3769-9A03-A598-E3C213D03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BF5D2-63D4-4042-FDD6-BD674C98B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347EB-E8F5-CF72-2E63-6528CEF3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76062-1E1B-43E4-4BFC-68FB7E49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4C6C9-9FF2-367C-DFD8-34CC5808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8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8919-1D95-19BE-5413-D48484515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DDECA5-2812-B42B-95B3-4D8AFA46D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41DB-7C2B-F7FE-2242-C6899423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6B96-0D91-3523-1CE1-F5231CF1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5FF5B-0D24-B4DE-5510-05437A3F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6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7EBD9-0A28-E9E0-8401-E64FAAA69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4525-97CE-7844-6160-175FF73CF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FDA2A-11FD-6C91-EE52-C88255D9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30879-289A-25DC-495A-3462EDA33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0F00B-0974-2DF7-7C43-84C20BF16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5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80BE-034F-CF95-45BA-22189542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0E46-D9B3-FED0-5BBC-4E8103F89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399CA-0230-5A86-B441-EAAF49E0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60FD1-EB0A-5E27-5558-1695BB59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93498-7664-6BB8-6D68-4646B51E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00705-1121-B96F-FE67-5A4EA699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3DD5E-2F40-24AE-CEE0-67852A430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B35F9-F3C4-3D9A-1D33-616C8397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93D2-9E96-78D0-B858-EB115818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FA4DB-69B2-513C-01B0-C0F8398D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6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B927-5D5A-B0E0-C110-813E82283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0DBB2-4432-3C70-86E0-1EBE48112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2160F-F7DA-2AFF-9F1D-D0AB1A025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27AB2-28E4-FC49-5472-FF01206E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93CB7-6CCA-4B90-565C-9CDF0590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9774A-1AB8-2821-53FD-88636FAD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7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BCE8-FF5E-FC65-0F25-062DC7B4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FBD51-E916-D898-7C2D-2404DDE34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36B7C-0324-9D33-6931-9921B3D23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8CE6D-54F9-853E-F7D0-8FF3CB3DE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D9C75-68BF-D46B-0085-C0D9AFD63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E1C3EA-6006-B3A7-B572-7E7A002A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9711FB-F93F-EEEA-11A2-1CC2341B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DF294-1BCF-9347-253B-850D6B3C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5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D7D2-E285-8A96-AA53-62B3C169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00709-5CE5-898A-874A-CBD39AC7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93605-BEBE-7FE4-8476-E54FB00F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F3CCF-75F3-7918-FC3D-2890A844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1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938B1-7062-C4E9-2664-03D82F751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4DDDC-CCA5-182C-B681-072F6992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1516A-76FF-AAC4-74B1-D80D0563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6B41-A89C-020B-651E-4D9E77F0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B825B-8B0D-198A-B505-C0AB7C0B2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0C0BC-8523-E23E-2ACC-38FA9D62F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FB70E-0198-B4E3-DADD-F8EF4459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FA9DA-8B83-517B-8879-AD456F450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DF9C9-67B7-0455-62BB-73A63987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1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4ECEE-11A6-8D74-24DB-1DD5C296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06D41-94D8-8669-75C4-A9D09645C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FA1E19-6A52-0CA7-A6C8-148022A87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E35D3-EC8A-30B1-F40E-9890CAAB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736F3-0AAF-5828-CC51-2CAC87CD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86ED9-3BDC-A4E5-6937-27295ED0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1898AE-BB29-14D6-9F94-361174D3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3ABA4-26BC-7915-E5ED-DBCB74652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01986-EF39-6544-C172-369AA787D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E2640-C78B-1C4D-ACFD-7EF638492D1D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61F5E-794F-DEFB-9AF9-29140F050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09893-83BD-49AB-EDBB-B31845E1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93CFCE-8B83-CD40-91F8-A01659DE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6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A71F-03F2-477B-91F8-95D24C6E2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/>
              <a:t>FPOD…The problem of MUS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0C3AC-1D34-FDC0-B65E-CD7782969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r>
              <a:rPr lang="en-US"/>
              <a:t>Forgotten Patients, Overlooked Diseases</a:t>
            </a:r>
          </a:p>
          <a:p>
            <a:pPr algn="l"/>
            <a:r>
              <a:rPr lang="en-US"/>
              <a:t>Registered Charity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0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6CAF7C-5BBE-F5A9-BAD9-818626E5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We work in a ‘system’ which…..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BEC0-3003-1D4B-FE40-9DC2729F3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Encourages us to MAKE a diagnosis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Wants us to ‘label’ people and illness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Is now designed in Silos</a:t>
            </a:r>
          </a:p>
          <a:p>
            <a:pPr lvl="1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Loss of the General Physician</a:t>
            </a:r>
          </a:p>
          <a:p>
            <a:r>
              <a:rPr lang="en-US" b="1" dirty="0"/>
              <a:t>Has strict rules</a:t>
            </a:r>
          </a:p>
          <a:p>
            <a:pPr lvl="1"/>
            <a:r>
              <a:rPr lang="en-US" sz="2800" b="1" dirty="0"/>
              <a:t>About appointment times</a:t>
            </a:r>
          </a:p>
          <a:p>
            <a:pPr lvl="1"/>
            <a:r>
              <a:rPr lang="en-US" sz="2800" b="1" dirty="0"/>
              <a:t>Funding</a:t>
            </a:r>
          </a:p>
          <a:p>
            <a:r>
              <a:rPr lang="en-US" b="1" dirty="0"/>
              <a:t>Loves the tick-box approach</a:t>
            </a:r>
          </a:p>
          <a:p>
            <a:r>
              <a:rPr lang="en-US" b="1" dirty="0">
                <a:solidFill>
                  <a:schemeClr val="bg1"/>
                </a:solidFill>
              </a:rPr>
              <a:t>Doesn’t acknowledge we go to work to do a ‘good job’</a:t>
            </a:r>
          </a:p>
        </p:txBody>
      </p:sp>
      <p:pic>
        <p:nvPicPr>
          <p:cNvPr id="6" name="Picture 5" descr="Desk with stethoscope and computer keyboard">
            <a:extLst>
              <a:ext uri="{FF2B5EF4-FFF2-40B4-BE49-F238E27FC236}">
                <a16:creationId xmlns:a16="http://schemas.microsoft.com/office/drawing/2014/main" id="{7C19411C-A644-41D7-9A1A-BA1EA0084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2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3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6CAF7C-5BBE-F5A9-BAD9-818626E5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We work in a ‘system’ which…..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BEC0-3003-1D4B-FE40-9DC2729F3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Encourages us to MAKE a diagnosis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Wants us to ‘label’ people and illness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Is now designed in Silos</a:t>
            </a:r>
          </a:p>
          <a:p>
            <a:pPr lvl="1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Loss of the General Physician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Has strict rules</a:t>
            </a:r>
          </a:p>
          <a:p>
            <a:pPr lvl="1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About appointment times</a:t>
            </a:r>
          </a:p>
          <a:p>
            <a:pPr lvl="1"/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Funding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Loves the tick-box approach</a:t>
            </a:r>
          </a:p>
          <a:p>
            <a:r>
              <a:rPr lang="en-US" b="1" dirty="0"/>
              <a:t>Doesn’t acknowledge people go to work to do a ‘good job’</a:t>
            </a:r>
          </a:p>
        </p:txBody>
      </p:sp>
      <p:pic>
        <p:nvPicPr>
          <p:cNvPr id="6" name="Picture 5" descr="Desk with stethoscope and computer keyboard">
            <a:extLst>
              <a:ext uri="{FF2B5EF4-FFF2-40B4-BE49-F238E27FC236}">
                <a16:creationId xmlns:a16="http://schemas.microsoft.com/office/drawing/2014/main" id="{7C19411C-A644-41D7-9A1A-BA1EA0084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2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6CCF-39D5-0B23-335C-6DD7FDB8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ln w="22225">
                  <a:solidFill>
                    <a:schemeClr val="tx1"/>
                  </a:solidFill>
                  <a:miter lim="800000"/>
                </a:ln>
              </a:rPr>
              <a:t>You’re NOT given permission to say…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61E17-5AF6-CB66-D488-59DC6383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red x and a hand&#10;&#10;AI-generated content may be incorrect.">
            <a:extLst>
              <a:ext uri="{FF2B5EF4-FFF2-40B4-BE49-F238E27FC236}">
                <a16:creationId xmlns:a16="http://schemas.microsoft.com/office/drawing/2014/main" id="{61C24AB7-092B-91B5-0B45-6AF67EAA5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9" y="220348"/>
            <a:ext cx="3222171" cy="61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83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CB787-0154-F8E4-A203-8FED8C45E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07D6-1E22-192D-8C7B-B293C7C1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ln w="22225">
                  <a:solidFill>
                    <a:schemeClr val="tx1"/>
                  </a:solidFill>
                  <a:miter lim="800000"/>
                </a:ln>
              </a:rPr>
              <a:t>You’re NOT given permission  to say…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E0E54-911F-D4AD-338C-C069F8EFB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9400" y="4629234"/>
            <a:ext cx="4751769" cy="2000166"/>
          </a:xfr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“I’m not sure what’s going on?”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“Need a bit of time to think about this”</a:t>
            </a: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7" name="Picture 6" descr="A green light with two people&#10;&#10;AI-generated content may be incorrect.">
            <a:extLst>
              <a:ext uri="{FF2B5EF4-FFF2-40B4-BE49-F238E27FC236}">
                <a16:creationId xmlns:a16="http://schemas.microsoft.com/office/drawing/2014/main" id="{54736D1D-6164-C537-0A96-37CFF04F8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85" y="152699"/>
            <a:ext cx="3445765" cy="65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28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05CD52-97D0-57B3-4660-CFEE6D0E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What is going on?? – </a:t>
            </a:r>
            <a:r>
              <a:rPr lang="en-US" sz="5400" b="1" dirty="0">
                <a:solidFill>
                  <a:srgbClr val="FF0000"/>
                </a:solidFill>
              </a:rPr>
              <a:t>NUMBERS</a:t>
            </a:r>
            <a:r>
              <a:rPr lang="en-US" sz="5400" dirty="0"/>
              <a:t> (Info from </a:t>
            </a:r>
            <a:r>
              <a:rPr lang="en-US" sz="5400" dirty="0" err="1"/>
              <a:t>Eurodis</a:t>
            </a:r>
            <a:r>
              <a:rPr lang="en-US" sz="5400" dirty="0"/>
              <a:t>)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logo for a medical company&#10;&#10;AI-generated content may be incorrect.">
            <a:extLst>
              <a:ext uri="{FF2B5EF4-FFF2-40B4-BE49-F238E27FC236}">
                <a16:creationId xmlns:a16="http://schemas.microsoft.com/office/drawing/2014/main" id="{924F6244-62DE-6F5E-E2F3-41898C3BF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2501" y="2021339"/>
            <a:ext cx="5354759" cy="2486138"/>
          </a:xfrm>
        </p:spPr>
      </p:pic>
    </p:spTree>
    <p:extLst>
      <p:ext uri="{BB962C8B-B14F-4D97-AF65-F5344CB8AC3E}">
        <p14:creationId xmlns:p14="http://schemas.microsoft.com/office/powerpoint/2010/main" val="2437614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62816-7364-4387-5AEA-15DA1C5C0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716D11-5F08-4C08-D4EC-D4231C4C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What is going on?? – </a:t>
            </a:r>
            <a:r>
              <a:rPr lang="en-US" sz="5400" b="1" dirty="0">
                <a:solidFill>
                  <a:srgbClr val="FF0000"/>
                </a:solidFill>
              </a:rPr>
              <a:t>NUMBERS</a:t>
            </a:r>
            <a:r>
              <a:rPr lang="en-US" sz="5400" dirty="0"/>
              <a:t> (Info from </a:t>
            </a:r>
            <a:r>
              <a:rPr lang="en-US" sz="5400" dirty="0" err="1"/>
              <a:t>Eurodis</a:t>
            </a:r>
            <a:r>
              <a:rPr lang="en-US" sz="5400" dirty="0"/>
              <a:t>)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21F178-3F66-F560-D227-F48B4F90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 dirty="0">
                <a:latin typeface="sofia-pro"/>
              </a:rPr>
              <a:t>A rare disease affects fewer than 1 IN 2000 people.</a:t>
            </a:r>
          </a:p>
          <a:p>
            <a:r>
              <a:rPr lang="en-GB" sz="2200" i="0" dirty="0">
                <a:effectLst/>
                <a:latin typeface="sofia-pro"/>
              </a:rPr>
              <a:t>BUT</a:t>
            </a:r>
          </a:p>
          <a:p>
            <a:pPr lvl="1"/>
            <a:r>
              <a:rPr lang="en-GB" sz="2200" dirty="0">
                <a:latin typeface="sofia-pro"/>
              </a:rPr>
              <a:t>THERE ARE OVER 6000 distinct rare diseases.</a:t>
            </a:r>
          </a:p>
          <a:p>
            <a:pPr lvl="1"/>
            <a:r>
              <a:rPr lang="en-GB" sz="2200" i="0" dirty="0">
                <a:effectLst/>
                <a:latin typeface="sofia-pro"/>
              </a:rPr>
              <a:t>An estimated 30 MILLION people are living with a rare disease in 48 countries in Europe</a:t>
            </a:r>
          </a:p>
          <a:p>
            <a:r>
              <a:rPr lang="en-GB" sz="2200" i="0" dirty="0">
                <a:solidFill>
                  <a:schemeClr val="bg1"/>
                </a:solidFill>
                <a:effectLst/>
                <a:latin typeface="sofia-pro"/>
              </a:rPr>
              <a:t>Rare diseases affect about 4% of the population during their lifetime with estimates ranging from 3.5% to 5.9%.</a:t>
            </a:r>
          </a:p>
          <a:p>
            <a:r>
              <a:rPr lang="en-GB" sz="2200" dirty="0">
                <a:solidFill>
                  <a:schemeClr val="bg1"/>
                </a:solidFill>
                <a:latin typeface="sofia-pro"/>
              </a:rPr>
              <a:t>5 YEARS is the time it takes on average for rare disease patients to get a diagnosis.</a:t>
            </a:r>
          </a:p>
          <a:p>
            <a:pPr lvl="1"/>
            <a:r>
              <a:rPr lang="en-GB" sz="2200" dirty="0">
                <a:solidFill>
                  <a:schemeClr val="bg1"/>
                </a:solidFill>
                <a:latin typeface="sofia-pro"/>
              </a:rPr>
              <a:t>70% of people with rare diseases wait more than 1 year to get a confirmed diagnosis after coming to medical attention.</a:t>
            </a:r>
          </a:p>
          <a:p>
            <a:endParaRPr lang="en-GB" sz="2200" b="1" i="0" dirty="0">
              <a:effectLst/>
              <a:latin typeface="sofia-pro"/>
            </a:endParaRPr>
          </a:p>
        </p:txBody>
      </p:sp>
    </p:spTree>
    <p:extLst>
      <p:ext uri="{BB962C8B-B14F-4D97-AF65-F5344CB8AC3E}">
        <p14:creationId xmlns:p14="http://schemas.microsoft.com/office/powerpoint/2010/main" val="121950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FEB69-364D-0561-C872-F33B5D3D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2658C1F-0F9C-A6B6-9DE9-EB210EAF7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95693A-456B-1C7B-7672-CCADCDED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What is going on?? – </a:t>
            </a:r>
            <a:r>
              <a:rPr lang="en-US" sz="5400" b="1" dirty="0">
                <a:solidFill>
                  <a:srgbClr val="FF0000"/>
                </a:solidFill>
              </a:rPr>
              <a:t>NUMBERS</a:t>
            </a:r>
            <a:r>
              <a:rPr lang="en-US" sz="5400" dirty="0"/>
              <a:t> (Info from </a:t>
            </a:r>
            <a:r>
              <a:rPr lang="en-US" sz="5400" dirty="0" err="1"/>
              <a:t>Eurodis</a:t>
            </a:r>
            <a:r>
              <a:rPr lang="en-US" sz="5400" dirty="0"/>
              <a:t>)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E831142-8EC7-F38B-7AFC-D55D895A9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641403-E6AE-2F32-6119-A93B7B45E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sofia-pro"/>
              </a:rPr>
              <a:t>A rare disease affects fewer than 1 IN 2000 people.</a:t>
            </a:r>
          </a:p>
          <a:p>
            <a:r>
              <a:rPr lang="en-GB" sz="2200" i="0" dirty="0">
                <a:solidFill>
                  <a:schemeClr val="bg1">
                    <a:lumMod val="75000"/>
                  </a:schemeClr>
                </a:solidFill>
                <a:effectLst/>
                <a:latin typeface="sofia-pro"/>
              </a:rPr>
              <a:t>BUT</a:t>
            </a:r>
          </a:p>
          <a:p>
            <a:pPr lvl="1"/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sofia-pro"/>
              </a:rPr>
              <a:t>THERE ARE OVER 6000 distinct rare diseases.</a:t>
            </a:r>
          </a:p>
          <a:p>
            <a:pPr lvl="1"/>
            <a:r>
              <a:rPr lang="en-GB" sz="2200" i="0" dirty="0">
                <a:solidFill>
                  <a:schemeClr val="bg1">
                    <a:lumMod val="75000"/>
                  </a:schemeClr>
                </a:solidFill>
                <a:effectLst/>
                <a:latin typeface="sofia-pro"/>
              </a:rPr>
              <a:t>An estimated 30 MILLION people are living with a rare disease in 48 countries in Europe</a:t>
            </a:r>
          </a:p>
          <a:p>
            <a:r>
              <a:rPr lang="en-GB" sz="2200" i="0" dirty="0">
                <a:effectLst/>
                <a:latin typeface="sofia-pro"/>
              </a:rPr>
              <a:t>Rare diseases affect about 4% of the population during their lifetime with estimates ranging from 3.5% to 5.9%.</a:t>
            </a:r>
          </a:p>
          <a:p>
            <a:r>
              <a:rPr lang="en-GB" sz="2200" dirty="0">
                <a:solidFill>
                  <a:schemeClr val="bg1"/>
                </a:solidFill>
                <a:latin typeface="sofia-pro"/>
              </a:rPr>
              <a:t>5 YEARS is the time it takes on average for rare disease patients to get a diagnosis.</a:t>
            </a:r>
          </a:p>
          <a:p>
            <a:pPr lvl="1"/>
            <a:r>
              <a:rPr lang="en-GB" sz="2200" dirty="0">
                <a:solidFill>
                  <a:schemeClr val="bg1"/>
                </a:solidFill>
                <a:latin typeface="sofia-pro"/>
              </a:rPr>
              <a:t>70% of people with rare diseases wait more than 1 year to get a confirmed diagnosis after coming to medical attention.</a:t>
            </a:r>
          </a:p>
          <a:p>
            <a:endParaRPr lang="en-GB" sz="2200" b="1" i="0" dirty="0">
              <a:effectLst/>
              <a:latin typeface="sofia-pro"/>
            </a:endParaRPr>
          </a:p>
        </p:txBody>
      </p:sp>
    </p:spTree>
    <p:extLst>
      <p:ext uri="{BB962C8B-B14F-4D97-AF65-F5344CB8AC3E}">
        <p14:creationId xmlns:p14="http://schemas.microsoft.com/office/powerpoint/2010/main" val="1350013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A5389-E2A0-0EF9-4796-B4C8B4D7E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F816F5F-9632-F1CF-536B-5FC2E528D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0170AA-E4D7-797E-4255-E9F6AAD9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What is going on?? – </a:t>
            </a:r>
            <a:r>
              <a:rPr lang="en-US" sz="5400" b="1" dirty="0">
                <a:solidFill>
                  <a:srgbClr val="FF0000"/>
                </a:solidFill>
              </a:rPr>
              <a:t>NUMBERS</a:t>
            </a:r>
            <a:r>
              <a:rPr lang="en-US" sz="5400" dirty="0"/>
              <a:t> (Info from </a:t>
            </a:r>
            <a:r>
              <a:rPr lang="en-US" sz="5400" dirty="0" err="1"/>
              <a:t>Eurodis</a:t>
            </a:r>
            <a:r>
              <a:rPr lang="en-US" sz="5400" dirty="0"/>
              <a:t>)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592712C-7551-0DA5-E90C-874EE62B2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8D4A2E-4CBB-666B-811D-94BA19170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sofia-pro"/>
              </a:rPr>
              <a:t>A rare disease affects fewer than 1 IN 2000 people.</a:t>
            </a:r>
          </a:p>
          <a:p>
            <a:r>
              <a:rPr lang="en-GB" sz="2200" i="0" dirty="0">
                <a:solidFill>
                  <a:schemeClr val="bg1">
                    <a:lumMod val="75000"/>
                  </a:schemeClr>
                </a:solidFill>
                <a:effectLst/>
                <a:latin typeface="sofia-pro"/>
              </a:rPr>
              <a:t>BUT</a:t>
            </a:r>
          </a:p>
          <a:p>
            <a:pPr lvl="1"/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sofia-pro"/>
              </a:rPr>
              <a:t>THERE ARE OVER 6000 distinct rare diseases.</a:t>
            </a:r>
          </a:p>
          <a:p>
            <a:pPr lvl="1"/>
            <a:r>
              <a:rPr lang="en-GB" sz="2200" i="0" dirty="0">
                <a:solidFill>
                  <a:schemeClr val="bg1">
                    <a:lumMod val="75000"/>
                  </a:schemeClr>
                </a:solidFill>
                <a:effectLst/>
                <a:latin typeface="sofia-pro"/>
              </a:rPr>
              <a:t>An estimated 30 MILLION people are living with a rare disease in 48 countries in Europe</a:t>
            </a:r>
          </a:p>
          <a:p>
            <a:r>
              <a:rPr lang="en-GB" sz="2200" i="0" dirty="0">
                <a:solidFill>
                  <a:schemeClr val="bg1">
                    <a:lumMod val="75000"/>
                  </a:schemeClr>
                </a:solidFill>
                <a:effectLst/>
                <a:latin typeface="sofia-pro"/>
              </a:rPr>
              <a:t>Rare diseases affect about 4% of the population during their lifetime with estimates ranging from 3.5% to 5.9%.</a:t>
            </a:r>
          </a:p>
          <a:p>
            <a:r>
              <a:rPr lang="en-GB" sz="2200" dirty="0">
                <a:latin typeface="sofia-pro"/>
              </a:rPr>
              <a:t>5 YEARS is the time it takes on average for rare disease patients to get a diagnosis.</a:t>
            </a:r>
          </a:p>
          <a:p>
            <a:pPr lvl="1"/>
            <a:r>
              <a:rPr lang="en-GB" sz="2200" dirty="0">
                <a:latin typeface="sofia-pro"/>
              </a:rPr>
              <a:t>70% of people with rare diseases wait more than 1 year to get a confirmed diagnosis after coming to medical attention.</a:t>
            </a:r>
          </a:p>
          <a:p>
            <a:endParaRPr lang="en-GB" sz="2200" b="1" i="0" dirty="0">
              <a:effectLst/>
              <a:latin typeface="sofia-pro"/>
            </a:endParaRPr>
          </a:p>
        </p:txBody>
      </p:sp>
    </p:spTree>
    <p:extLst>
      <p:ext uri="{BB962C8B-B14F-4D97-AF65-F5344CB8AC3E}">
        <p14:creationId xmlns:p14="http://schemas.microsoft.com/office/powerpoint/2010/main" val="1237478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E39D7-3E7E-E30E-2B72-6431A8EC4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9FA7D0-A52B-2C4C-E5A7-41FB4E89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What is going on?? - </a:t>
            </a:r>
            <a:r>
              <a:rPr lang="en-US" sz="5400" b="1" dirty="0">
                <a:solidFill>
                  <a:srgbClr val="FF0000"/>
                </a:solidFill>
              </a:rPr>
              <a:t>IMPACT</a:t>
            </a:r>
            <a:r>
              <a:rPr lang="en-US" sz="5400" dirty="0"/>
              <a:t> (Info from </a:t>
            </a:r>
            <a:r>
              <a:rPr lang="en-US" sz="5400" dirty="0" err="1"/>
              <a:t>Eurodis</a:t>
            </a:r>
            <a:r>
              <a:rPr lang="en-US" sz="5400" dirty="0"/>
              <a:t>)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logo for a medical company&#10;&#10;AI-generated content may be incorrect.">
            <a:extLst>
              <a:ext uri="{FF2B5EF4-FFF2-40B4-BE49-F238E27FC236}">
                <a16:creationId xmlns:a16="http://schemas.microsoft.com/office/drawing/2014/main" id="{36B66C7D-238A-DD27-3878-AC3ABC4BF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7352" y="2171700"/>
            <a:ext cx="5732584" cy="2661557"/>
          </a:xfrm>
        </p:spPr>
      </p:pic>
    </p:spTree>
    <p:extLst>
      <p:ext uri="{BB962C8B-B14F-4D97-AF65-F5344CB8AC3E}">
        <p14:creationId xmlns:p14="http://schemas.microsoft.com/office/powerpoint/2010/main" val="216156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A3B54-101E-5314-11D9-A52C362C3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C27DB6-176E-CD94-7170-77BA94BC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What is going on?? - </a:t>
            </a:r>
            <a:r>
              <a:rPr lang="en-US" sz="5400" b="1" dirty="0">
                <a:solidFill>
                  <a:srgbClr val="FF0000"/>
                </a:solidFill>
              </a:rPr>
              <a:t>IMPACT</a:t>
            </a:r>
            <a:r>
              <a:rPr lang="en-US" sz="5400" dirty="0"/>
              <a:t> (Info from </a:t>
            </a:r>
            <a:r>
              <a:rPr lang="en-US" sz="5400" dirty="0" err="1"/>
              <a:t>Eurodis</a:t>
            </a:r>
            <a:r>
              <a:rPr lang="en-US" sz="5400" dirty="0"/>
              <a:t>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7026BD-C39A-76F5-6875-3B1E22CAC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400" dirty="0">
                <a:latin typeface="sofia-pro"/>
              </a:rPr>
              <a:t>2/3 OF FAMILY CARERS spend more than 2 hours a day on disease-related tasks.</a:t>
            </a:r>
          </a:p>
          <a:p>
            <a:r>
              <a:rPr lang="en-GB" sz="2400" i="0" dirty="0">
                <a:effectLst/>
                <a:latin typeface="sofia-pro"/>
              </a:rPr>
              <a:t>7 IN 10 PEOPLE LIVING WITH RARE DISEASES AND FAMILY CARERS reduce or stop professional activity due to their or their family member’s rare disease.</a:t>
            </a:r>
            <a:endParaRPr lang="en-GB" sz="2400" i="0" u="none" strike="noStrike" dirty="0">
              <a:effectLst/>
              <a:latin typeface="sofia-pro"/>
            </a:endParaRPr>
          </a:p>
          <a:p>
            <a:r>
              <a:rPr lang="en-GB" sz="2400" i="0" dirty="0">
                <a:effectLst/>
                <a:latin typeface="sofia-pro"/>
              </a:rPr>
              <a:t>The proportion of people with rare diseases who report FEELING DEPRESSED is 3 TIMES HIGHER than that of the general population.</a:t>
            </a:r>
          </a:p>
        </p:txBody>
      </p:sp>
    </p:spTree>
    <p:extLst>
      <p:ext uri="{BB962C8B-B14F-4D97-AF65-F5344CB8AC3E}">
        <p14:creationId xmlns:p14="http://schemas.microsoft.com/office/powerpoint/2010/main" val="2763867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62754-D9E5-7590-9EC0-35947A48E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3E9A86-861F-105B-2068-1BE5C2259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32D47-2E6D-7941-88C6-BDD10978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This is about…..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575E373-89B3-D065-0A47-890CB9EE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8DCFB-9729-C7D1-E706-B969DDB8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lvl="1"/>
            <a:r>
              <a:rPr lang="en-US" sz="2200" dirty="0">
                <a:solidFill>
                  <a:schemeClr val="bg1"/>
                </a:solidFill>
              </a:rPr>
              <a:t>There are loads of Rare diseases and rare disease charities 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BUT you can only access their help if you have a diagnoses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There is no overarching body that can offer advice on how to access the correct support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People get lost in the system searching for help</a:t>
            </a:r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33368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403B-77DC-5B85-B80C-01E989F6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Sophie’s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4AE0-DC56-38E1-447E-3A4699765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Diagnosed as anorexia</a:t>
            </a:r>
          </a:p>
          <a:p>
            <a:pPr lvl="1"/>
            <a:r>
              <a:rPr lang="en-US" dirty="0"/>
              <a:t>Weight loss ++</a:t>
            </a:r>
          </a:p>
          <a:p>
            <a:r>
              <a:rPr lang="en-US" dirty="0"/>
              <a:t>Unwell and ‘angry’</a:t>
            </a:r>
          </a:p>
          <a:p>
            <a:pPr lvl="1"/>
            <a:r>
              <a:rPr lang="en-US" dirty="0"/>
              <a:t>Screaming</a:t>
            </a:r>
          </a:p>
          <a:p>
            <a:pPr lvl="1"/>
            <a:r>
              <a:rPr lang="en-US" dirty="0"/>
              <a:t>Locks herself in toilet</a:t>
            </a:r>
          </a:p>
          <a:p>
            <a:r>
              <a:rPr lang="en-US" dirty="0"/>
              <a:t>BUT</a:t>
            </a:r>
          </a:p>
          <a:p>
            <a:pPr lvl="1"/>
            <a:r>
              <a:rPr lang="en-US" dirty="0"/>
              <a:t>Hypermobile</a:t>
            </a:r>
          </a:p>
          <a:p>
            <a:pPr lvl="1"/>
            <a:r>
              <a:rPr lang="en-US" dirty="0"/>
              <a:t>Stretched scars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38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news page&#10;&#10;AI-generated content may be incorrect.">
            <a:extLst>
              <a:ext uri="{FF2B5EF4-FFF2-40B4-BE49-F238E27FC236}">
                <a16:creationId xmlns:a16="http://schemas.microsoft.com/office/drawing/2014/main" id="{A4B25CBE-8954-4897-D23C-9E1CBC226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019" y="0"/>
            <a:ext cx="7772400" cy="65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6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AI-generated content may be incorrect.">
            <a:extLst>
              <a:ext uri="{FF2B5EF4-FFF2-40B4-BE49-F238E27FC236}">
                <a16:creationId xmlns:a16="http://schemas.microsoft.com/office/drawing/2014/main" id="{F2DB3D86-8FCC-1B8E-A79F-23980DE0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12114" cy="4876246"/>
          </a:xfrm>
          <a:prstGeom prst="rect">
            <a:avLst/>
          </a:prstGeom>
        </p:spPr>
      </p:pic>
      <p:pic>
        <p:nvPicPr>
          <p:cNvPr id="5" name="Picture 4" descr="A person in a cheerleader uniform&#10;&#10;AI-generated content may be incorrect.">
            <a:extLst>
              <a:ext uri="{FF2B5EF4-FFF2-40B4-BE49-F238E27FC236}">
                <a16:creationId xmlns:a16="http://schemas.microsoft.com/office/drawing/2014/main" id="{6FD09E8B-C2CB-3D21-2FCA-36127F76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352" y="0"/>
            <a:ext cx="5866648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ard with grey text&#10;&#10;AI-generated content may be incorrect.">
            <a:extLst>
              <a:ext uri="{FF2B5EF4-FFF2-40B4-BE49-F238E27FC236}">
                <a16:creationId xmlns:a16="http://schemas.microsoft.com/office/drawing/2014/main" id="{8FDB74B3-794D-D887-3943-0E60EC83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13" y="643467"/>
            <a:ext cx="7119573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468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dress and a person in a suit&#10;&#10;AI-generated content may be incorrect.">
            <a:extLst>
              <a:ext uri="{FF2B5EF4-FFF2-40B4-BE49-F238E27FC236}">
                <a16:creationId xmlns:a16="http://schemas.microsoft.com/office/drawing/2014/main" id="{6CB05F55-F077-27FC-B442-FB72A55B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A person and person in a wedding dress&#10;&#10;AI-generated content may be incorrect.">
            <a:extLst>
              <a:ext uri="{FF2B5EF4-FFF2-40B4-BE49-F238E27FC236}">
                <a16:creationId xmlns:a16="http://schemas.microsoft.com/office/drawing/2014/main" id="{AD246909-1682-315A-85E2-F7C35FACA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8" y="0"/>
            <a:ext cx="5069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95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848F3-70E3-3F31-2B2D-25CC73B9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Another </a:t>
            </a:r>
            <a:r>
              <a:rPr lang="en-US" dirty="0"/>
              <a:t>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26E16-361F-F0E2-9370-A2A247272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Awful Pain</a:t>
            </a:r>
          </a:p>
          <a:p>
            <a:r>
              <a:rPr lang="en-US" sz="3600" dirty="0"/>
              <a:t>No Diagnoses</a:t>
            </a:r>
          </a:p>
          <a:p>
            <a:r>
              <a:rPr lang="en-US" sz="3600" dirty="0"/>
              <a:t>Labelled as ‘functional’ and …….</a:t>
            </a:r>
          </a:p>
          <a:p>
            <a:r>
              <a:rPr lang="en-US" sz="3600" dirty="0"/>
              <a:t>Dad really worried – discusses with family member</a:t>
            </a:r>
          </a:p>
          <a:p>
            <a:pPr lvl="1"/>
            <a:r>
              <a:rPr lang="en-US" sz="3200" dirty="0"/>
              <a:t>Used </a:t>
            </a:r>
            <a:r>
              <a:rPr lang="en-US" sz="3200" dirty="0" err="1"/>
              <a:t>Entenox</a:t>
            </a:r>
            <a:endParaRPr lang="en-US" sz="3200" dirty="0"/>
          </a:p>
          <a:p>
            <a:r>
              <a:rPr lang="en-US" sz="3600" dirty="0"/>
              <a:t>……….presents to A/E</a:t>
            </a:r>
          </a:p>
        </p:txBody>
      </p:sp>
    </p:spTree>
    <p:extLst>
      <p:ext uri="{BB962C8B-B14F-4D97-AF65-F5344CB8AC3E}">
        <p14:creationId xmlns:p14="http://schemas.microsoft.com/office/powerpoint/2010/main" val="3834850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ard with words and presents&#10;&#10;AI-generated content may be incorrect.">
            <a:extLst>
              <a:ext uri="{FF2B5EF4-FFF2-40B4-BE49-F238E27FC236}">
                <a16:creationId xmlns:a16="http://schemas.microsoft.com/office/drawing/2014/main" id="{C9191280-BD13-882C-324C-FCF53663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874" y="0"/>
            <a:ext cx="4476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7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etter&#10;&#10;AI-generated content may be incorrect.">
            <a:extLst>
              <a:ext uri="{FF2B5EF4-FFF2-40B4-BE49-F238E27FC236}">
                <a16:creationId xmlns:a16="http://schemas.microsoft.com/office/drawing/2014/main" id="{0E87272E-3E4D-BD26-8533-F0D935F7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920750"/>
            <a:ext cx="4622800" cy="5016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85420-9581-6441-6D74-DA706B1F77FD}"/>
              </a:ext>
            </a:extLst>
          </p:cNvPr>
          <p:cNvSpPr/>
          <p:nvPr/>
        </p:nvSpPr>
        <p:spPr>
          <a:xfrm>
            <a:off x="4063104" y="5158033"/>
            <a:ext cx="2220685" cy="30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tter to a friend&#10;&#10;AI-generated content may be incorrect.">
            <a:extLst>
              <a:ext uri="{FF2B5EF4-FFF2-40B4-BE49-F238E27FC236}">
                <a16:creationId xmlns:a16="http://schemas.microsoft.com/office/drawing/2014/main" id="{875537C1-76E7-FC7C-B554-25011E1C1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134" y="0"/>
            <a:ext cx="480573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81A6E0-BDE6-4D2F-C3C6-E0CA6368FCE7}"/>
              </a:ext>
            </a:extLst>
          </p:cNvPr>
          <p:cNvSpPr/>
          <p:nvPr/>
        </p:nvSpPr>
        <p:spPr>
          <a:xfrm>
            <a:off x="4760687" y="6553200"/>
            <a:ext cx="2220685" cy="30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64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0AD2A-0FF8-2D92-B31F-953188A10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10" y="1598246"/>
            <a:ext cx="4626709" cy="5122985"/>
          </a:xfrm>
        </p:spPr>
        <p:txBody>
          <a:bodyPr anchor="t">
            <a:normAutofit/>
          </a:bodyPr>
          <a:lstStyle/>
          <a:p>
            <a:pPr algn="r"/>
            <a:r>
              <a:rPr lang="en-US" sz="8000">
                <a:solidFill>
                  <a:srgbClr val="FFFFFF"/>
                </a:solidFill>
              </a:rPr>
              <a:t>So please help us to help…….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4DEA9-3A95-7489-2653-2355284CB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672176" cy="5095221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We need to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FF"/>
                </a:solidFill>
              </a:rPr>
              <a:t>Think ‘out of the box’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FF"/>
                </a:solidFill>
              </a:rPr>
              <a:t>Look at ways of supporting and signposting to the optimal resources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64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8F8E7-31E0-41CA-9C2D-EB5B42BD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This is about…..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7A285-4515-3816-3454-7ED12460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dirty="0"/>
              <a:t>Diagnosing rare diseases</a:t>
            </a:r>
          </a:p>
          <a:p>
            <a:pPr lvl="1"/>
            <a:r>
              <a:rPr lang="en-US" sz="2800" dirty="0"/>
              <a:t>There are loads of Rare diseases and rare disease charities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BUT you can only access their help if you have a diagnoses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There is no overarching body that can offer advice on how to access the correct support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People get lost in the system searching for help</a:t>
            </a:r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8116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770F2-427D-2813-B674-0D05165FC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298F07-0BBF-255B-3151-74834B67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EE20D-E452-9A7D-45DF-5B7E6F6A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This is about…..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062FB042-F5BB-49BF-1B6A-6506A0C93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3D0B-92BB-C9BB-9BE4-DA4040D93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dirty="0"/>
              <a:t>Diagnosing rare diseases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There are loads of Rare diseases and rare disease charities </a:t>
            </a:r>
          </a:p>
          <a:p>
            <a:pPr lvl="1"/>
            <a:r>
              <a:rPr lang="en-US" sz="2800" dirty="0"/>
              <a:t>BUT you can only access their help if you have a diagnoses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There is no overarching body that can offer advice on how to access the correct support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People get lost in the system searching for help</a:t>
            </a:r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0699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656F1-C9E5-D17B-D6F2-A99AC0EAA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8E02D7-8D02-4437-9E41-50671B7E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0DB88-2807-A386-B147-2E4534FA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This is about…..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47E7616-53B8-FCFD-5B68-28196DB62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5FC91-8933-A0FD-156E-EFA53687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dirty="0"/>
              <a:t>Diagnosing rare diseases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There are loads of Rare diseases and rare disease charities 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BUT you can only access their help if you have a diagnoses</a:t>
            </a:r>
          </a:p>
          <a:p>
            <a:pPr lvl="1"/>
            <a:r>
              <a:rPr lang="en-US" sz="2800" dirty="0"/>
              <a:t>There is no overarching body that can offer advice on how to access the correct support</a:t>
            </a:r>
          </a:p>
          <a:p>
            <a:pPr lvl="1"/>
            <a:r>
              <a:rPr lang="en-US" sz="2800" dirty="0"/>
              <a:t>People get lost in the system searching for help</a:t>
            </a:r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01351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21E9F1-AFCD-FECF-662A-DA92E0396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31D18-0267-C153-CDAF-55EC8E31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This is also about…..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F0B90-FBD3-A7CE-C4EA-72582A6B6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2200" dirty="0"/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6014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02FB5-EEE2-8623-3DBC-63B9A888C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CDD277-E121-62FD-C1C6-22BC479B3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E5A3E-0D10-CB01-C8FF-21124127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This is also about…..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7016616D-6878-D6F9-8CA7-88873C62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53ECC-3CDF-AF00-5A03-84B5826CD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3200" dirty="0"/>
          </a:p>
          <a:p>
            <a:r>
              <a:rPr lang="en-US" sz="3200" dirty="0"/>
              <a:t>Misdiagnosis of ‘common’ diseases </a:t>
            </a:r>
          </a:p>
          <a:p>
            <a:pPr lvl="1"/>
            <a:r>
              <a:rPr lang="en-US" sz="3200" dirty="0" err="1"/>
              <a:t>e.g</a:t>
            </a:r>
            <a:r>
              <a:rPr lang="en-US" sz="3200" dirty="0"/>
              <a:t> </a:t>
            </a:r>
          </a:p>
          <a:p>
            <a:pPr lvl="2"/>
            <a:r>
              <a:rPr lang="en-US" sz="2800" dirty="0"/>
              <a:t>Endometriosis</a:t>
            </a:r>
          </a:p>
          <a:p>
            <a:pPr lvl="2"/>
            <a:r>
              <a:rPr lang="en-US" sz="2800" dirty="0"/>
              <a:t>Pre-menopause</a:t>
            </a:r>
          </a:p>
          <a:p>
            <a:pPr lvl="2"/>
            <a:r>
              <a:rPr lang="en-US" sz="2800" dirty="0"/>
              <a:t>Mast cell activation syndrome</a:t>
            </a:r>
          </a:p>
          <a:p>
            <a:pPr lvl="2"/>
            <a:r>
              <a:rPr lang="en-US" sz="2800" dirty="0"/>
              <a:t>Hypermobility/EDS</a:t>
            </a:r>
          </a:p>
          <a:p>
            <a:pPr lvl="2"/>
            <a:r>
              <a:rPr lang="en-US" sz="2800" dirty="0" err="1"/>
              <a:t>Etc</a:t>
            </a:r>
            <a:r>
              <a:rPr lang="en-US" sz="2800" dirty="0"/>
              <a:t> </a:t>
            </a:r>
            <a:r>
              <a:rPr lang="en-US" sz="2800" dirty="0" err="1"/>
              <a:t>etc</a:t>
            </a:r>
            <a:r>
              <a:rPr lang="en-US" sz="2800" dirty="0"/>
              <a:t> </a:t>
            </a:r>
            <a:r>
              <a:rPr lang="en-US" sz="2800" dirty="0" err="1"/>
              <a:t>etc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136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6CAF7C-5BBE-F5A9-BAD9-818626E5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We work in a ‘system’ which…..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BEC0-3003-1D4B-FE40-9DC2729F3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Encourages us to MAKE a diagnosis</a:t>
            </a:r>
          </a:p>
          <a:p>
            <a:r>
              <a:rPr lang="en-US" b="1" dirty="0">
                <a:solidFill>
                  <a:schemeClr val="bg1"/>
                </a:solidFill>
              </a:rPr>
              <a:t>Wants us to ‘label’ people and illness</a:t>
            </a:r>
          </a:p>
          <a:p>
            <a:r>
              <a:rPr lang="en-US" b="1" dirty="0">
                <a:solidFill>
                  <a:schemeClr val="bg1"/>
                </a:solidFill>
              </a:rPr>
              <a:t>Is now designed in Silos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</a:rPr>
              <a:t>Loss of the General Physician</a:t>
            </a:r>
          </a:p>
          <a:p>
            <a:r>
              <a:rPr lang="en-US" b="1" dirty="0">
                <a:solidFill>
                  <a:schemeClr val="bg1"/>
                </a:solidFill>
              </a:rPr>
              <a:t>Has strict rules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</a:rPr>
              <a:t>About appointment times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</a:rPr>
              <a:t>Funding</a:t>
            </a:r>
          </a:p>
          <a:p>
            <a:r>
              <a:rPr lang="en-US" b="1" dirty="0">
                <a:solidFill>
                  <a:schemeClr val="bg1"/>
                </a:solidFill>
              </a:rPr>
              <a:t>Loves the tick-box approach</a:t>
            </a:r>
          </a:p>
          <a:p>
            <a:r>
              <a:rPr lang="en-US" b="1" dirty="0">
                <a:solidFill>
                  <a:schemeClr val="bg1"/>
                </a:solidFill>
              </a:rPr>
              <a:t>Doesn’t acknowledge we go to work to do a ‘good job’</a:t>
            </a:r>
          </a:p>
        </p:txBody>
      </p:sp>
      <p:pic>
        <p:nvPicPr>
          <p:cNvPr id="6" name="Picture 5" descr="Desk with stethoscope and computer keyboard">
            <a:extLst>
              <a:ext uri="{FF2B5EF4-FFF2-40B4-BE49-F238E27FC236}">
                <a16:creationId xmlns:a16="http://schemas.microsoft.com/office/drawing/2014/main" id="{7C19411C-A644-41D7-9A1A-BA1EA0084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2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0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6CAF7C-5BBE-F5A9-BAD9-818626E5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We work in a ‘system’ which…..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BEC0-3003-1D4B-FE40-9DC2729F3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en-US" b="1" dirty="0"/>
              <a:t>Encourages us to MAKE a diagnosis</a:t>
            </a:r>
          </a:p>
          <a:p>
            <a:r>
              <a:rPr lang="en-US" b="1" dirty="0"/>
              <a:t>Wants us to ‘label’ people and illness</a:t>
            </a:r>
          </a:p>
          <a:p>
            <a:r>
              <a:rPr lang="en-US" b="1" dirty="0"/>
              <a:t>Is now designed in Silos</a:t>
            </a:r>
          </a:p>
          <a:p>
            <a:pPr lvl="1"/>
            <a:r>
              <a:rPr lang="en-US" sz="2800" b="1" dirty="0"/>
              <a:t>Loss of the General Physician</a:t>
            </a:r>
          </a:p>
          <a:p>
            <a:r>
              <a:rPr lang="en-US" b="1" dirty="0">
                <a:solidFill>
                  <a:schemeClr val="bg1"/>
                </a:solidFill>
              </a:rPr>
              <a:t>Has strict rules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</a:rPr>
              <a:t>About appointment times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</a:rPr>
              <a:t>Funding</a:t>
            </a:r>
          </a:p>
          <a:p>
            <a:r>
              <a:rPr lang="en-US" b="1" dirty="0">
                <a:solidFill>
                  <a:schemeClr val="bg1"/>
                </a:solidFill>
              </a:rPr>
              <a:t>Loves the tick-box approach</a:t>
            </a:r>
          </a:p>
          <a:p>
            <a:r>
              <a:rPr lang="en-US" b="1" dirty="0">
                <a:solidFill>
                  <a:schemeClr val="bg1"/>
                </a:solidFill>
              </a:rPr>
              <a:t>Doesn’t acknowledge we go to work to do a ‘good job’</a:t>
            </a:r>
          </a:p>
        </p:txBody>
      </p:sp>
      <p:pic>
        <p:nvPicPr>
          <p:cNvPr id="6" name="Picture 5" descr="Desk with stethoscope and computer keyboard">
            <a:extLst>
              <a:ext uri="{FF2B5EF4-FFF2-40B4-BE49-F238E27FC236}">
                <a16:creationId xmlns:a16="http://schemas.microsoft.com/office/drawing/2014/main" id="{7C19411C-A644-41D7-9A1A-BA1EA0084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2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3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1032</Words>
  <Application>Microsoft Macintosh PowerPoint</Application>
  <PresentationFormat>Widescreen</PresentationFormat>
  <Paragraphs>132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sofia-pro</vt:lpstr>
      <vt:lpstr>Office Theme</vt:lpstr>
      <vt:lpstr>FPOD…The problem of MUS</vt:lpstr>
      <vt:lpstr>This is about…..</vt:lpstr>
      <vt:lpstr>This is about…..</vt:lpstr>
      <vt:lpstr>This is about…..</vt:lpstr>
      <vt:lpstr>This is about…..</vt:lpstr>
      <vt:lpstr>This is also about…..</vt:lpstr>
      <vt:lpstr>This is also about…..</vt:lpstr>
      <vt:lpstr>We work in a ‘system’ which…..</vt:lpstr>
      <vt:lpstr>We work in a ‘system’ which…..</vt:lpstr>
      <vt:lpstr>We work in a ‘system’ which…..</vt:lpstr>
      <vt:lpstr>We work in a ‘system’ which…..</vt:lpstr>
      <vt:lpstr>You’re NOT given permission to say…</vt:lpstr>
      <vt:lpstr>You’re NOT given permission  to say…</vt:lpstr>
      <vt:lpstr>What is going on?? – NUMBERS (Info from Eurodis)</vt:lpstr>
      <vt:lpstr>What is going on?? – NUMBERS (Info from Eurodis)</vt:lpstr>
      <vt:lpstr>What is going on?? – NUMBERS (Info from Eurodis)</vt:lpstr>
      <vt:lpstr>What is going on?? – NUMBERS (Info from Eurodis)</vt:lpstr>
      <vt:lpstr>What is going on?? - IMPACT (Info from Eurodis)</vt:lpstr>
      <vt:lpstr>What is going on?? - IMPACT (Info from Eurodis)</vt:lpstr>
      <vt:lpstr>Sophie’s story</vt:lpstr>
      <vt:lpstr>PowerPoint Presentation</vt:lpstr>
      <vt:lpstr>PowerPoint Presentation</vt:lpstr>
      <vt:lpstr>PowerPoint Presentation</vt:lpstr>
      <vt:lpstr>PowerPoint Presentation</vt:lpstr>
      <vt:lpstr>Another story</vt:lpstr>
      <vt:lpstr>PowerPoint Presentation</vt:lpstr>
      <vt:lpstr>PowerPoint Presentation</vt:lpstr>
      <vt:lpstr>PowerPoint Presentation</vt:lpstr>
      <vt:lpstr>So please help us to help…….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 Tookman</dc:creator>
  <cp:lastModifiedBy>Adrian Tookman</cp:lastModifiedBy>
  <cp:revision>36</cp:revision>
  <dcterms:created xsi:type="dcterms:W3CDTF">2025-03-15T18:53:50Z</dcterms:created>
  <dcterms:modified xsi:type="dcterms:W3CDTF">2025-06-24T10:17:03Z</dcterms:modified>
</cp:coreProperties>
</file>