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1" r:id="rId4"/>
    <p:sldId id="278" r:id="rId5"/>
    <p:sldId id="277" r:id="rId6"/>
    <p:sldId id="279" r:id="rId7"/>
    <p:sldId id="272" r:id="rId8"/>
    <p:sldId id="273" r:id="rId9"/>
    <p:sldId id="256" r:id="rId10"/>
    <p:sldId id="262" r:id="rId11"/>
    <p:sldId id="259" r:id="rId12"/>
    <p:sldId id="260" r:id="rId13"/>
    <p:sldId id="257" r:id="rId14"/>
    <p:sldId id="258" r:id="rId15"/>
    <p:sldId id="263" r:id="rId16"/>
    <p:sldId id="268" r:id="rId17"/>
    <p:sldId id="269" r:id="rId18"/>
    <p:sldId id="265" r:id="rId19"/>
    <p:sldId id="266" r:id="rId20"/>
    <p:sldId id="270" r:id="rId21"/>
    <p:sldId id="276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DD93AA-9387-420D-9D54-39A50218A138}" v="25" dt="2025-07-15T13:55:39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9BF1-711E-83D1-C6D6-66CD4ACCE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7BDEB-A663-8C0E-D717-7A7F6132F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98B6-4607-0A51-BEE2-3095A137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CD5F3-1BCB-6EE3-E759-23D6D7AE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837F5-701F-D0D6-CD46-61303096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05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4CD61-0937-13B6-9A96-025EEDE5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FD1CD0-EA5F-BBF9-91F7-E1BC48B29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1C52C-0A79-7761-9245-41A85997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66871-EE37-16C3-8D2A-C7D4676E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3DE7-C7A8-3F45-C9CF-D1339E79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9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260C23-AC86-953F-8DFB-C8A45694C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98D92-0BBA-FCB7-1D38-7E07D1118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DD8AF-31FE-1095-1F81-7BA939F5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942B-60DF-5811-5E41-D2D76FD8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172AA-CD7D-008C-2F2C-B8D87212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17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731A5-08D6-696B-135D-80C19CD1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45E27-7CDA-0CB7-ED49-D5CB2C5E3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FC4BA-1B8B-70A6-4963-1770B9DC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7098C-698A-F9FF-8055-9958B47C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B6262-928E-FF08-F16B-B5A58BAD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99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B651-4919-6014-F4CF-23AFCDC1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E99CD-B9E7-693C-4373-19E423373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C7FFF-3599-A3F4-5E85-01B313B35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C86D-C10D-2EB3-D8A0-E7AED54D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C07C6-3849-DCBE-AA0D-863A3C25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522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7F238-4E1B-C167-77C0-FA1D42C3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2461-62F5-4055-E757-94BE54543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6568F-798F-B8E6-3B06-2011DC89A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D1A04-444D-3A44-5566-14B57FDE6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7F144-869C-5D77-20BB-7A069003E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42D08-6693-76B9-43A9-38D0BF95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35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00C4-F679-71C1-ED0B-76EB69CA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EE7C1-0956-E563-4CBF-3B623C26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BC205-DA5D-9DA7-A302-9AE903B91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0D12C-633B-DEA0-E72A-B6497BA27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33F01E-B617-E667-B3AA-35C5A7B7E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B7BF50-A582-22B2-A2AB-D6B9348A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C0DBBD-8FAD-3DD8-5B0C-51B1336D4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3062A-1B93-5AAF-A5BF-D84AB27E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B473-3D80-7727-AB86-2AFA3E02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92FA3F-3318-52A4-B325-7F678F20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CED5F-5C64-F5AE-E2A0-57908CBB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17AF1-33EB-2672-A7FF-B5FD1AC9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46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15387B-411A-2CC3-669E-A5B9B93A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9A2B7-A878-3789-3AD2-02B5B5BC5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52F03-69D3-85B2-E5A0-DB309F5D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906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173D-C119-E724-28A8-E3E2DA57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B16A6-6F69-04D2-8789-CDFF650A8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86436-7303-7108-ABE4-FC50F6E4E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CEB44-28BA-272C-AC45-1250F1EFA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84322-4EFB-E2ED-C9C5-72BEC484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C6B0EC-4D22-440A-ED37-8382D1F2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80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1D6D-606E-DBEA-AB38-6B5D8BCF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3A795D-0AB5-D85F-EED4-7420CCBDD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27B77-7144-B514-A00B-B5BE5D34A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35C8A-D54B-F57C-8DC9-B1F44631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D6FDC-BD56-20F2-0D94-8CC49287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CE2C7-946C-2A75-8C65-6DFBC7C3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02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C4B935-864E-1EF0-C42E-54288841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94D58-225C-B7C6-A57B-83BE439E1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85241-4F37-F3E0-72BD-1CCB5ADAE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6AC8F7-C30A-45A4-80AD-D9006059A4F1}" type="datetimeFigureOut">
              <a:rPr lang="en-GB" smtClean="0"/>
              <a:t>15/07/2025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AAC80-9F53-8BA0-F830-1965F7425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CB3D3-3284-8DD8-CD4F-2D4CBE5D5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84DBCC-9577-469A-B129-59DFAF8AF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0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rd.york.ac.uk/PROSPERO/view/CRD4202460193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010BF2-09DE-193C-8A27-C818C8301B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Building on what Adrian has said….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7BE3DB-C1E3-8D01-5FE0-BBDBB95068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Forgotten Patients, Overlooked Diseases </a:t>
            </a:r>
          </a:p>
          <a:p>
            <a:r>
              <a:rPr lang="en-GB" dirty="0"/>
              <a:t>(Charity registration: 1202442)</a:t>
            </a:r>
          </a:p>
          <a:p>
            <a:endParaRPr lang="en-GB" dirty="0"/>
          </a:p>
          <a:p>
            <a:r>
              <a:rPr lang="en-GB" dirty="0" err="1"/>
              <a:t>www,forgottenpatients.org</a:t>
            </a:r>
            <a:r>
              <a:rPr lang="en-GB" dirty="0"/>
              <a:t> </a:t>
            </a:r>
          </a:p>
        </p:txBody>
      </p:sp>
      <p:pic>
        <p:nvPicPr>
          <p:cNvPr id="7" name="Picture 6" descr="A drawing of a person with glasses&#10;&#10;AI-generated content may be incorrect.">
            <a:extLst>
              <a:ext uri="{FF2B5EF4-FFF2-40B4-BE49-F238E27FC236}">
                <a16:creationId xmlns:a16="http://schemas.microsoft.com/office/drawing/2014/main" id="{C11681F4-7692-188F-4E38-F38FF44F0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51" y="2765106"/>
            <a:ext cx="2613874" cy="36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2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C14C-D71F-9BAD-DCEC-822CD859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2020824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 us be clear: most medical consultations go well, and patients are satisfied</a:t>
            </a:r>
            <a:r>
              <a:rPr lang="en-US" sz="3600" kern="1200" baseline="30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1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CE2BD-800A-E469-4AAC-4FEDE5A83C91}"/>
              </a:ext>
            </a:extLst>
          </p:cNvPr>
          <p:cNvSpPr txBox="1"/>
          <p:nvPr/>
        </p:nvSpPr>
        <p:spPr>
          <a:xfrm>
            <a:off x="454292" y="3157443"/>
            <a:ext cx="4492454" cy="1340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0" i="0" dirty="0">
                <a:effectLst/>
              </a:rPr>
              <a:t>1.Kabatooro A, </a:t>
            </a:r>
            <a:r>
              <a:rPr lang="en-US" sz="1400" b="0" i="0" dirty="0" err="1">
                <a:effectLst/>
              </a:rPr>
              <a:t>Ndoboli</a:t>
            </a:r>
            <a:r>
              <a:rPr lang="en-US" sz="1400" b="0" i="0" dirty="0">
                <a:effectLst/>
              </a:rPr>
              <a:t> F, Namatovu J. Patient satisfaction with medical consultations among adults attending Mulago hospital assessment </a:t>
            </a:r>
            <a:r>
              <a:rPr lang="en-US" sz="1400" b="0" i="0" dirty="0" err="1">
                <a:effectLst/>
              </a:rPr>
              <a:t>centre</a:t>
            </a:r>
            <a:r>
              <a:rPr lang="en-US" sz="1400" b="0" i="0" dirty="0">
                <a:effectLst/>
              </a:rPr>
              <a:t>. S </a:t>
            </a:r>
            <a:r>
              <a:rPr lang="en-US" sz="1400" b="0" i="0" dirty="0" err="1">
                <a:effectLst/>
              </a:rPr>
              <a:t>Afr</a:t>
            </a:r>
            <a:r>
              <a:rPr lang="en-US" sz="1400" b="0" i="0" dirty="0">
                <a:effectLst/>
              </a:rPr>
              <a:t> Fam </a:t>
            </a:r>
            <a:r>
              <a:rPr lang="en-US" sz="1400" b="0" i="0" dirty="0" err="1">
                <a:effectLst/>
              </a:rPr>
              <a:t>Pract</a:t>
            </a:r>
            <a:r>
              <a:rPr lang="en-US" sz="1400" b="0" i="0" dirty="0">
                <a:effectLst/>
              </a:rPr>
              <a:t> (2004). 2016;58(3):87-93. </a:t>
            </a:r>
            <a:endParaRPr lang="en-US" sz="1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DA0860-90B4-38DC-FB82-6E5FB059E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99" r="4" b="4"/>
          <a:stretch>
            <a:fillRect/>
          </a:stretch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FAF56-4D2F-E5CD-E874-E421AD09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22" b="7378"/>
          <a:stretch>
            <a:fillRect/>
          </a:stretch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1FD155-62B6-41C2-20BE-D19AC0C6A5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82" b="-2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DA118-8FC4-AF95-BFBD-6AAE1D0285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724" r="5" b="8313"/>
          <a:stretch>
            <a:fillRect/>
          </a:stretch>
        </p:blipFill>
        <p:spPr>
          <a:xfrm>
            <a:off x="1818614" y="4709233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5F1EF-CBF0-0AF9-0E92-5AD9EA874C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54" r="-2" b="-2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950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7DD0-D05B-4E20-79EE-A9528509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why conduct a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A0A9D-8D1A-193D-42E2-C874D64B4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3091" cy="43216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Anecdotal evidence suggests that gaslighting, disbelief or invalidation </a:t>
            </a:r>
          </a:p>
          <a:p>
            <a:r>
              <a:rPr lang="en-GB" dirty="0"/>
              <a:t>Occurs in healthcare</a:t>
            </a:r>
          </a:p>
          <a:p>
            <a:r>
              <a:rPr lang="en-GB" dirty="0"/>
              <a:t>Experiences of others resonate with patients</a:t>
            </a:r>
          </a:p>
          <a:p>
            <a:r>
              <a:rPr lang="en-GB" dirty="0"/>
              <a:t>May negatively affect the consultation</a:t>
            </a:r>
          </a:p>
          <a:p>
            <a:r>
              <a:rPr lang="en-GB" dirty="0"/>
              <a:t>Can have health consequences</a:t>
            </a:r>
          </a:p>
          <a:p>
            <a:r>
              <a:rPr lang="en-GB" dirty="0"/>
              <a:t>Relevant to the interests of our charity</a:t>
            </a:r>
          </a:p>
          <a:p>
            <a:r>
              <a:rPr lang="en-GB" dirty="0"/>
              <a:t>A topic sometimes touched on by health journalist – requires scientific rigour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1A167-350E-634C-22B0-8C08D3E0F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014" y="547688"/>
            <a:ext cx="2928136" cy="3200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7E72FE-D896-9810-76B6-586624862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134" y="3328559"/>
            <a:ext cx="2453303" cy="3324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11A3DC-1414-3710-45A6-DF4B607061EB}"/>
              </a:ext>
            </a:extLst>
          </p:cNvPr>
          <p:cNvSpPr txBox="1"/>
          <p:nvPr/>
        </p:nvSpPr>
        <p:spPr>
          <a:xfrm>
            <a:off x="0" y="6488668"/>
            <a:ext cx="11787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Systematic review registration</a:t>
            </a:r>
            <a:r>
              <a:rPr lang="en-GB" u="sng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GB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https://www.crd.york.ac.uk/PROSPERO/view/CRD42024601930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39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417A-0A94-311A-9CCE-B88AA903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Systematic review: summary of outcomes strategy for data synthesis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6DBDE-CE12-DE41-C6EF-1AE3661D1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5425"/>
            <a:ext cx="10515600" cy="4864211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2500"/>
          </a:bodyPr>
          <a:lstStyle/>
          <a:p>
            <a:r>
              <a:rPr lang="en-GB" b="1" dirty="0"/>
              <a:t>What we are looking at</a:t>
            </a:r>
            <a:r>
              <a:rPr lang="en-GB" dirty="0"/>
              <a:t>: physical, psychological wellbeing and mental health (anxiety, depression); quality of life, ability to work, financial effects. Also, standardised measures of common mental disorders and quality of life. Effects on family, close person and carer network</a:t>
            </a:r>
          </a:p>
          <a:p>
            <a:r>
              <a:rPr lang="en-GB" b="1" dirty="0"/>
              <a:t>Locations</a:t>
            </a:r>
            <a:r>
              <a:rPr lang="en-GB" dirty="0"/>
              <a:t>: primary care, general practice, secondary care, hospital</a:t>
            </a:r>
          </a:p>
          <a:p>
            <a:r>
              <a:rPr lang="en-GB" b="1" dirty="0"/>
              <a:t>Methodology</a:t>
            </a:r>
            <a:r>
              <a:rPr lang="en-GB" dirty="0"/>
              <a:t>: A thematic synthesis </a:t>
            </a:r>
            <a:r>
              <a:rPr lang="en-GB" i="1" dirty="0"/>
              <a:t>using </a:t>
            </a:r>
            <a:r>
              <a:rPr lang="en-GB" i="1" dirty="0">
                <a:solidFill>
                  <a:srgbClr val="C00000"/>
                </a:solidFill>
              </a:rPr>
              <a:t>a step-by-step process</a:t>
            </a:r>
            <a:r>
              <a:rPr lang="en-GB" dirty="0"/>
              <a:t>. This will involve detailed study of </a:t>
            </a:r>
            <a:r>
              <a:rPr lang="en-GB" i="1" dirty="0">
                <a:solidFill>
                  <a:srgbClr val="C00000"/>
                </a:solidFill>
              </a:rPr>
              <a:t>qualitative findings </a:t>
            </a:r>
            <a:r>
              <a:rPr lang="en-GB" dirty="0"/>
              <a:t>using framework analysis (Ritchie and Lewis) to </a:t>
            </a:r>
            <a:r>
              <a:rPr lang="en-GB" i="1" dirty="0">
                <a:solidFill>
                  <a:srgbClr val="C00000"/>
                </a:solidFill>
              </a:rPr>
              <a:t>identify emergent themes</a:t>
            </a:r>
            <a:r>
              <a:rPr lang="en-GB" dirty="0"/>
              <a:t>. This will include consideration of context, quotes, reported themes, interpretations and discussion.</a:t>
            </a:r>
          </a:p>
          <a:p>
            <a:r>
              <a:rPr lang="en-GB" dirty="0"/>
              <a:t>Thematic synthesis of sub-groups in related areas e.g., relationships, employment, financial challenges and effects of misdiagnosis</a:t>
            </a:r>
          </a:p>
        </p:txBody>
      </p:sp>
    </p:spTree>
    <p:extLst>
      <p:ext uri="{BB962C8B-B14F-4D97-AF65-F5344CB8AC3E}">
        <p14:creationId xmlns:p14="http://schemas.microsoft.com/office/powerpoint/2010/main" val="3939760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1C87-2520-BD69-FF2A-6744E4A4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Databases and summary of search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F1318-7442-25E6-4D34-42EA5F96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9155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b="1" dirty="0"/>
              <a:t>Databases</a:t>
            </a:r>
          </a:p>
          <a:p>
            <a:r>
              <a:rPr lang="en-GB" dirty="0"/>
              <a:t>PubMed, Embase, Cochrane, APA PsycINFO, </a:t>
            </a:r>
            <a:r>
              <a:rPr lang="en-GB" dirty="0" err="1"/>
              <a:t>Emcare</a:t>
            </a:r>
            <a:r>
              <a:rPr lang="en-GB" dirty="0"/>
              <a:t>, Web of Science, Scopus as well as available grey literature.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Summary of search terms</a:t>
            </a:r>
          </a:p>
          <a:p>
            <a:r>
              <a:rPr lang="en-GB" dirty="0"/>
              <a:t>Primary care, general practice, secondary care, hospital, </a:t>
            </a:r>
          </a:p>
          <a:p>
            <a:r>
              <a:rPr lang="en-GB" dirty="0"/>
              <a:t>persistent symptoms, medically unexplained symptoms, medical gaslighting, patient dismissal, disbelief/disbelieved, </a:t>
            </a:r>
          </a:p>
          <a:p>
            <a:r>
              <a:rPr lang="en-GB" dirty="0"/>
              <a:t>health outcomes, mental health, depression, anxiety, psychosomatic, hysteria, chronic fatigue. </a:t>
            </a:r>
          </a:p>
          <a:p>
            <a:r>
              <a:rPr lang="en-GB" dirty="0"/>
              <a:t>disbelief or </a:t>
            </a:r>
            <a:r>
              <a:rPr lang="en-GB" dirty="0" err="1"/>
              <a:t>disbeliev</a:t>
            </a:r>
            <a:r>
              <a:rPr lang="en-GB" dirty="0"/>
              <a:t>* or gaslight* or sceptic* or dismiss*</a:t>
            </a:r>
          </a:p>
        </p:txBody>
      </p:sp>
      <p:pic>
        <p:nvPicPr>
          <p:cNvPr id="5" name="Picture 4" descr="A cartoon of a person falling from a pile of papers&#10;&#10;AI-generated content may be incorrect.">
            <a:extLst>
              <a:ext uri="{FF2B5EF4-FFF2-40B4-BE49-F238E27FC236}">
                <a16:creationId xmlns:a16="http://schemas.microsoft.com/office/drawing/2014/main" id="{8933921C-4600-FC1E-F06D-30CE26D9E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213" y="2159991"/>
            <a:ext cx="2576546" cy="368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8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81FDD4-8DC6-F2A9-6A05-40B18269E759}"/>
              </a:ext>
            </a:extLst>
          </p:cNvPr>
          <p:cNvSpPr txBox="1"/>
          <p:nvPr/>
        </p:nvSpPr>
        <p:spPr>
          <a:xfrm>
            <a:off x="3201909" y="1073610"/>
            <a:ext cx="60960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2839 references </a:t>
            </a:r>
            <a:r>
              <a:rPr lang="en-GB" dirty="0"/>
              <a:t>imported for screening as 2839 studies</a:t>
            </a:r>
          </a:p>
          <a:p>
            <a:r>
              <a:rPr lang="en-GB" dirty="0"/>
              <a:t>	18 duplicates identified manually</a:t>
            </a:r>
          </a:p>
          <a:p>
            <a:r>
              <a:rPr lang="en-GB" dirty="0"/>
              <a:t>	895 duplicates identified by Covidence</a:t>
            </a:r>
          </a:p>
          <a:p>
            <a:endParaRPr lang="en-GB" dirty="0"/>
          </a:p>
          <a:p>
            <a:r>
              <a:rPr lang="en-GB" b="1" dirty="0">
                <a:solidFill>
                  <a:srgbClr val="C00000"/>
                </a:solidFill>
              </a:rPr>
              <a:t>1926 studies </a:t>
            </a:r>
            <a:r>
              <a:rPr lang="en-GB" dirty="0"/>
              <a:t>screened against title and abstract</a:t>
            </a:r>
          </a:p>
          <a:p>
            <a:r>
              <a:rPr lang="en-GB" dirty="0"/>
              <a:t>	1720 studies excluded</a:t>
            </a:r>
          </a:p>
          <a:p>
            <a:endParaRPr lang="en-GB" dirty="0"/>
          </a:p>
          <a:p>
            <a:r>
              <a:rPr lang="en-GB" b="1" dirty="0">
                <a:solidFill>
                  <a:srgbClr val="C00000"/>
                </a:solidFill>
              </a:rPr>
              <a:t>182 studies </a:t>
            </a:r>
            <a:r>
              <a:rPr lang="en-GB" dirty="0"/>
              <a:t>assessed for </a:t>
            </a:r>
            <a:r>
              <a:rPr lang="en-GB" b="1" dirty="0"/>
              <a:t>full-text eligibility</a:t>
            </a:r>
          </a:p>
          <a:p>
            <a:r>
              <a:rPr lang="en-GB" dirty="0"/>
              <a:t>	111 studies excluded</a:t>
            </a:r>
          </a:p>
          <a:p>
            <a:r>
              <a:rPr lang="en-GB" dirty="0"/>
              <a:t>		94  wrong topic/not relevant  gaslighting</a:t>
            </a:r>
          </a:p>
          <a:p>
            <a:r>
              <a:rPr lang="en-GB" dirty="0"/>
              <a:t>		7  paper not available/found</a:t>
            </a:r>
          </a:p>
          <a:p>
            <a:r>
              <a:rPr lang="en-GB" dirty="0"/>
              <a:t>		4  only abstract available</a:t>
            </a:r>
          </a:p>
          <a:p>
            <a:r>
              <a:rPr lang="en-GB" dirty="0"/>
              <a:t>		3  not peer-reviewed (abstract, poster)</a:t>
            </a:r>
          </a:p>
          <a:p>
            <a:r>
              <a:rPr lang="en-GB" dirty="0"/>
              <a:t>		2  paper not in </a:t>
            </a:r>
            <a:r>
              <a:rPr lang="en-GB" dirty="0" err="1"/>
              <a:t>english</a:t>
            </a:r>
            <a:endParaRPr lang="en-GB" dirty="0"/>
          </a:p>
          <a:p>
            <a:r>
              <a:rPr lang="en-GB" dirty="0"/>
              <a:t>		1  Wrong patient population</a:t>
            </a:r>
          </a:p>
          <a:p>
            <a:r>
              <a:rPr lang="en-GB" dirty="0"/>
              <a:t>	0 studies ongoing</a:t>
            </a:r>
          </a:p>
          <a:p>
            <a:r>
              <a:rPr lang="en-GB" dirty="0"/>
              <a:t>	0 studies awaiting classification</a:t>
            </a:r>
          </a:p>
          <a:p>
            <a:endParaRPr lang="en-GB" dirty="0"/>
          </a:p>
          <a:p>
            <a:r>
              <a:rPr lang="en-GB" sz="2400" b="1" dirty="0">
                <a:solidFill>
                  <a:srgbClr val="C00000"/>
                </a:solidFill>
              </a:rPr>
              <a:t>71 studies included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209ECFFE-BE2F-C4AA-3BC9-5CBDF1E143BA}"/>
              </a:ext>
            </a:extLst>
          </p:cNvPr>
          <p:cNvSpPr/>
          <p:nvPr/>
        </p:nvSpPr>
        <p:spPr>
          <a:xfrm>
            <a:off x="3422210" y="1376126"/>
            <a:ext cx="231134" cy="7339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06AA4-A6AF-1656-C5F5-97A91F0BB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210" y="2457874"/>
            <a:ext cx="286537" cy="606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ACA415-23FC-55A7-CB5D-0113C83C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210" y="3551704"/>
            <a:ext cx="286537" cy="2344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90599-BBB6-D1DC-CECE-E13429E12C25}"/>
              </a:ext>
            </a:extLst>
          </p:cNvPr>
          <p:cNvSpPr txBox="1"/>
          <p:nvPr/>
        </p:nvSpPr>
        <p:spPr>
          <a:xfrm>
            <a:off x="9386744" y="1213164"/>
            <a:ext cx="270574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Embase (n = 769)</a:t>
            </a:r>
            <a:endParaRPr lang="en-GB" dirty="0"/>
          </a:p>
          <a:p>
            <a:r>
              <a:rPr lang="en-AU" dirty="0"/>
              <a:t>Web of Science (n = 576)</a:t>
            </a:r>
            <a:endParaRPr lang="en-GB" dirty="0"/>
          </a:p>
          <a:p>
            <a:r>
              <a:rPr lang="en-AU" dirty="0"/>
              <a:t>Scopus (n = 368)</a:t>
            </a:r>
            <a:endParaRPr lang="en-GB" dirty="0"/>
          </a:p>
          <a:p>
            <a:r>
              <a:rPr lang="en-AU" dirty="0"/>
              <a:t>PsycINFO (n = 199)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859FB-6D26-6C7B-0FA2-B810B1388808}"/>
              </a:ext>
            </a:extLst>
          </p:cNvPr>
          <p:cNvSpPr txBox="1"/>
          <p:nvPr/>
        </p:nvSpPr>
        <p:spPr>
          <a:xfrm>
            <a:off x="4934139" y="461727"/>
            <a:ext cx="235390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PRISMA Gaslighting</a:t>
            </a:r>
          </a:p>
        </p:txBody>
      </p:sp>
    </p:spTree>
    <p:extLst>
      <p:ext uri="{BB962C8B-B14F-4D97-AF65-F5344CB8AC3E}">
        <p14:creationId xmlns:p14="http://schemas.microsoft.com/office/powerpoint/2010/main" val="2764924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78B2B-295B-27FE-D6C2-349F2089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000"/>
              <a:t>What diseases/situations were examined?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39D6A-D094-A347-BE55-2BEDCD985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5"/>
            <a:ext cx="6713552" cy="411917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1500" b="1" dirty="0"/>
              <a:t>Diverse including: </a:t>
            </a:r>
          </a:p>
          <a:p>
            <a:r>
              <a:rPr lang="en-GB" sz="1500" dirty="0"/>
              <a:t>Medically unexplained symptoms</a:t>
            </a:r>
          </a:p>
          <a:p>
            <a:r>
              <a:rPr lang="en-GB" sz="1500" dirty="0"/>
              <a:t>Chronic fatigue syndrome</a:t>
            </a:r>
          </a:p>
          <a:p>
            <a:r>
              <a:rPr lang="en-GB" sz="1500" dirty="0"/>
              <a:t>Chronic disease e.g. endometriosis, fibromyalgia in female veterans, black orthopaedic patients experiencing microaggression</a:t>
            </a:r>
          </a:p>
          <a:p>
            <a:r>
              <a:rPr lang="en-GB" sz="1500" dirty="0"/>
              <a:t>Genetic: inherited bleeding disorders</a:t>
            </a:r>
          </a:p>
          <a:p>
            <a:r>
              <a:rPr lang="en-GB" sz="1500" dirty="0"/>
              <a:t>Psychological/mental illness</a:t>
            </a:r>
          </a:p>
          <a:p>
            <a:r>
              <a:rPr lang="en-GB" sz="1500" dirty="0"/>
              <a:t>Female experiences e.g. post natal depression</a:t>
            </a:r>
          </a:p>
          <a:p>
            <a:r>
              <a:rPr lang="en-GB" sz="1500" dirty="0"/>
              <a:t>Male experiences</a:t>
            </a:r>
          </a:p>
          <a:p>
            <a:r>
              <a:rPr lang="en-GB" sz="1500" dirty="0"/>
              <a:t>Long COVID</a:t>
            </a:r>
          </a:p>
          <a:p>
            <a:r>
              <a:rPr lang="en-GB" sz="1500" dirty="0"/>
              <a:t>Comorbidities</a:t>
            </a:r>
          </a:p>
          <a:p>
            <a:r>
              <a:rPr lang="en-GB" sz="1500" dirty="0"/>
              <a:t>Racism/racial minorities/racial discrimination </a:t>
            </a:r>
          </a:p>
        </p:txBody>
      </p:sp>
      <p:pic>
        <p:nvPicPr>
          <p:cNvPr id="5" name="Picture 4" descr="A drawing of a person holding a stethoscope&#10;&#10;AI-generated content may be incorrect.">
            <a:extLst>
              <a:ext uri="{FF2B5EF4-FFF2-40B4-BE49-F238E27FC236}">
                <a16:creationId xmlns:a16="http://schemas.microsoft.com/office/drawing/2014/main" id="{E5837D41-EA64-6B74-BA59-1C3935E94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r="2" b="16955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7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11FAA1-A8F1-BC58-4A11-6D4088EF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26A70D-44A3-D901-817F-0557D1F6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/>
              <a:t>Which patients are more at risk?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E41C1-C9FF-EA23-87B7-92087AA77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en-GB" sz="2000" dirty="0"/>
              <a:t>No quantitative studies</a:t>
            </a:r>
          </a:p>
          <a:p>
            <a:r>
              <a:rPr lang="en-GB" sz="2000" dirty="0"/>
              <a:t>A global problem</a:t>
            </a:r>
          </a:p>
          <a:p>
            <a:r>
              <a:rPr lang="en-GB" sz="2000" dirty="0"/>
              <a:t>Women</a:t>
            </a:r>
          </a:p>
          <a:p>
            <a:r>
              <a:rPr lang="en-GB" sz="2000" dirty="0"/>
              <a:t>Poor communication</a:t>
            </a:r>
          </a:p>
          <a:p>
            <a:r>
              <a:rPr lang="en-GB" sz="2000" dirty="0"/>
              <a:t>Mental health</a:t>
            </a:r>
          </a:p>
          <a:p>
            <a:r>
              <a:rPr lang="en-GB" sz="2000" dirty="0"/>
              <a:t>Race and ethnicity: Blacks and Hispanics</a:t>
            </a:r>
          </a:p>
          <a:p>
            <a:r>
              <a:rPr lang="en-GB" sz="2000" dirty="0"/>
              <a:t>Lower caste women in India and Pakistan</a:t>
            </a:r>
          </a:p>
          <a:p>
            <a:r>
              <a:rPr lang="en-GB" sz="2000" dirty="0"/>
              <a:t>Transgender and sexual minorities</a:t>
            </a:r>
          </a:p>
          <a:p>
            <a:r>
              <a:rPr lang="en-GB" sz="2000" dirty="0"/>
              <a:t>Substance abuse</a:t>
            </a:r>
          </a:p>
          <a:p>
            <a:r>
              <a:rPr lang="en-GB" sz="2000" dirty="0">
                <a:solidFill>
                  <a:srgbClr val="C00000"/>
                </a:solidFill>
              </a:rPr>
              <a:t>Question: Are male doctors more likely to dismiss symptoms in women? </a:t>
            </a:r>
          </a:p>
        </p:txBody>
      </p:sp>
      <p:pic>
        <p:nvPicPr>
          <p:cNvPr id="6" name="Picture 5" descr="A close-up of a red background&#10;&#10;AI-generated content may be incorrect.">
            <a:extLst>
              <a:ext uri="{FF2B5EF4-FFF2-40B4-BE49-F238E27FC236}">
                <a16:creationId xmlns:a16="http://schemas.microsoft.com/office/drawing/2014/main" id="{24A12230-FC2C-7B3D-8685-E43C65F34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9" r="-2" b="9808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0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7E01F-13A2-3D44-CD76-14E5EFC9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Unhelpful responses in the consultation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C0306-899A-6166-9732-07FCB8D83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77225" cy="4351338"/>
          </a:xfrm>
        </p:spPr>
        <p:txBody>
          <a:bodyPr/>
          <a:lstStyle/>
          <a:p>
            <a:r>
              <a:rPr lang="en-GB" dirty="0"/>
              <a:t>“All your tests are normal”</a:t>
            </a:r>
          </a:p>
          <a:p>
            <a:r>
              <a:rPr lang="en-GB" dirty="0"/>
              <a:t>“Hormonal imbalance”  </a:t>
            </a:r>
          </a:p>
          <a:p>
            <a:r>
              <a:rPr lang="en-GB" dirty="0"/>
              <a:t>“All in your head” </a:t>
            </a:r>
          </a:p>
          <a:p>
            <a:r>
              <a:rPr lang="en-GB" dirty="0"/>
              <a:t>“You are too young” to be experiencing…. </a:t>
            </a:r>
          </a:p>
          <a:p>
            <a:r>
              <a:rPr lang="en-GB" dirty="0"/>
              <a:t>“Your symptoms will get better with age”</a:t>
            </a:r>
          </a:p>
          <a:p>
            <a:r>
              <a:rPr lang="en-GB" dirty="0"/>
              <a:t>Blaming e.g. overweight</a:t>
            </a:r>
          </a:p>
          <a:p>
            <a:r>
              <a:rPr lang="en-GB" dirty="0"/>
              <a:t>Undermining and normalising symptoms e.g. “pain is to be expected in childbirth, “Babies do cry”</a:t>
            </a:r>
          </a:p>
          <a:p>
            <a:endParaRPr lang="en-GB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11F08A0-DF1F-9D54-F24E-9312BACFF7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146077"/>
              </p:ext>
            </p:extLst>
          </p:nvPr>
        </p:nvGraphicFramePr>
        <p:xfrm>
          <a:off x="9315362" y="1342604"/>
          <a:ext cx="2876638" cy="4377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739729" imgH="8733333" progId="Word.Document.12">
                  <p:embed/>
                </p:oleObj>
              </mc:Choice>
              <mc:Fallback>
                <p:oleObj name="Document" r:id="rId2" imgW="5739729" imgH="8733333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11F08A0-DF1F-9D54-F24E-9312BACFF7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15362" y="1342604"/>
                        <a:ext cx="2876638" cy="4377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3762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9DBE4B-45EA-0DEC-0649-95CB0266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E6E41-7673-7894-3774-4640840B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44577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sz="5000" dirty="0"/>
              <a:t>Impact of gaslighting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6B9EF-0EF0-0356-9EA3-A2A4E2611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508" y="2716719"/>
            <a:ext cx="6068628" cy="3799332"/>
          </a:xfrm>
        </p:spPr>
        <p:txBody>
          <a:bodyPr anchor="t">
            <a:normAutofit fontScale="62500" lnSpcReduction="20000"/>
          </a:bodyPr>
          <a:lstStyle/>
          <a:p>
            <a:endParaRPr lang="en-GB" sz="2000" dirty="0"/>
          </a:p>
          <a:p>
            <a:r>
              <a:rPr lang="en-GB" sz="2000" dirty="0"/>
              <a:t>Denial, objectification, discounted and dismissal of symptoms “made women feel they were being told ‘shut‑up”  </a:t>
            </a:r>
          </a:p>
          <a:p>
            <a:r>
              <a:rPr lang="en-GB" sz="2000" dirty="0"/>
              <a:t>‘Psychologically invalidated’ – victim and abuser</a:t>
            </a:r>
          </a:p>
          <a:p>
            <a:r>
              <a:rPr lang="en-GB" sz="2000" dirty="0"/>
              <a:t>Less comfortable sharing problems and more sceptical when it comes to treatment options</a:t>
            </a:r>
          </a:p>
          <a:p>
            <a:r>
              <a:rPr lang="en-GB" sz="2000" dirty="0"/>
              <a:t>Delayed diagnosis e.g. in women with nephrogenic systemic fibrosis</a:t>
            </a:r>
          </a:p>
          <a:p>
            <a:r>
              <a:rPr lang="en-GB" sz="2000" dirty="0"/>
              <a:t>Poorer pain control </a:t>
            </a:r>
          </a:p>
          <a:p>
            <a:r>
              <a:rPr lang="en-GB" sz="2000" dirty="0"/>
              <a:t>Stop seeking a diagnosis</a:t>
            </a:r>
          </a:p>
          <a:p>
            <a:r>
              <a:rPr lang="en-GB" sz="2000" dirty="0"/>
              <a:t>Negative experience of healthcare professionals</a:t>
            </a:r>
          </a:p>
          <a:p>
            <a:r>
              <a:rPr lang="en-GB" sz="2000" dirty="0"/>
              <a:t>Disrespect. Lack of empathy. Accusations of malingering</a:t>
            </a:r>
          </a:p>
          <a:p>
            <a:r>
              <a:rPr lang="en-GB" sz="2000" dirty="0"/>
              <a:t>Need for self-advocacy</a:t>
            </a:r>
          </a:p>
          <a:p>
            <a:r>
              <a:rPr lang="en-GB" sz="2000" dirty="0"/>
              <a:t>Stigmatisation of mental health</a:t>
            </a:r>
          </a:p>
          <a:p>
            <a:r>
              <a:rPr lang="en-GB" sz="2000" dirty="0"/>
              <a:t>Anxiety, vulnerability and trauma</a:t>
            </a:r>
          </a:p>
          <a:p>
            <a:r>
              <a:rPr lang="en-GB" sz="2000" dirty="0"/>
              <a:t>Unnecessary medication e.g. anti-depressants</a:t>
            </a:r>
          </a:p>
          <a:p>
            <a:endParaRPr lang="en-GB" sz="2000" dirty="0"/>
          </a:p>
        </p:txBody>
      </p:sp>
      <p:pic>
        <p:nvPicPr>
          <p:cNvPr id="5" name="Picture 4" descr="A drawing of a couple of people&#10;&#10;AI-generated content may be incorrect.">
            <a:extLst>
              <a:ext uri="{FF2B5EF4-FFF2-40B4-BE49-F238E27FC236}">
                <a16:creationId xmlns:a16="http://schemas.microsoft.com/office/drawing/2014/main" id="{E11E9A2B-4096-DB10-3F09-4FE75C63D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66" y="706755"/>
            <a:ext cx="391843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04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B259E-F59E-DA02-166A-637106BA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/>
              <a:t>It is not just the patient that is affected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F4104-BD1A-A8B8-F153-D0625E856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sz="1500" dirty="0"/>
              <a:t>Health professionals can be confused by the way some patients present their story . </a:t>
            </a:r>
          </a:p>
          <a:p>
            <a:r>
              <a:rPr lang="en-GB" sz="1500" dirty="0"/>
              <a:t>Tensions are created when patients have experienced previous unsatisfactory consultations. This can lead patients to be defensive or to present complicated stories with emotion or frustration. </a:t>
            </a:r>
          </a:p>
          <a:p>
            <a:r>
              <a:rPr lang="en-GB" sz="1500" dirty="0"/>
              <a:t>Rushed consultations can also mean that patients feel unable to communicate the full extent or context of their condition. </a:t>
            </a:r>
          </a:p>
          <a:p>
            <a:r>
              <a:rPr lang="en-GB" sz="1500" dirty="0"/>
              <a:t>GPs can experience a lack of control in the consultation and the inability to provide a biomedical diagnosis and prescribe medication can lead to a sense of powerlessness and frustration.</a:t>
            </a:r>
          </a:p>
          <a:p>
            <a:r>
              <a:rPr lang="en-GB" sz="1500" dirty="0"/>
              <a:t> If a patient does not improve, practice nurses and GPs also report a lack of job satisfaction and can distance themselves from the patient. </a:t>
            </a:r>
          </a:p>
          <a:p>
            <a:r>
              <a:rPr lang="en-GB" sz="1500" dirty="0"/>
              <a:t>The breakdown of the GP-patient relationship can lead to a lack of empathetic care and patients can feel helpless and let down. </a:t>
            </a:r>
          </a:p>
          <a:p>
            <a:endParaRPr lang="en-GB" sz="1500" dirty="0"/>
          </a:p>
        </p:txBody>
      </p:sp>
      <p:pic>
        <p:nvPicPr>
          <p:cNvPr id="5" name="Picture 4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35497225-710C-CFB2-E66A-095B0A12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" r="-1" b="26106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7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86C1-7A8E-CCE6-46BA-C269A5AB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Children versus adults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3861E6-5386-2CCC-61F3-F9A889C70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81927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50%of rare disease patients remain undiagnosed even in advanced diagnostic settings. </a:t>
            </a:r>
          </a:p>
          <a:p>
            <a:r>
              <a:rPr lang="en-GB" dirty="0"/>
              <a:t>Screening in utero and at birth will pick up some of the better-known genetic and acquired diseases which, depending on penetrance, can lead to overt symptoms. </a:t>
            </a:r>
          </a:p>
          <a:p>
            <a:r>
              <a:rPr lang="en-GB" dirty="0"/>
              <a:t>Children may be diagnosed in their early years due to physical and developmental abnormities. </a:t>
            </a:r>
          </a:p>
          <a:p>
            <a:r>
              <a:rPr lang="en-GB" dirty="0"/>
              <a:t>The paediatric population is usually well served by interested physicians, meaning that some 70% of undiagnosed diseases are first recognised in childhood. </a:t>
            </a:r>
          </a:p>
          <a:p>
            <a:r>
              <a:rPr lang="en-GB" dirty="0"/>
              <a:t>By comparison, those in later life experiencing chronic and often complex multiorgan symptoms, notably pain, have no dedicated specialist to turn to as they attempt to navigate a fragmented system (Figure).</a:t>
            </a:r>
          </a:p>
        </p:txBody>
      </p:sp>
    </p:spTree>
    <p:extLst>
      <p:ext uri="{BB962C8B-B14F-4D97-AF65-F5344CB8AC3E}">
        <p14:creationId xmlns:p14="http://schemas.microsoft.com/office/powerpoint/2010/main" val="122452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F7607-2AC0-D204-78E9-5CF196D7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5400"/>
              <a:t>Final comments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F7967-44C3-1E06-6472-3CC05F9C4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GB" sz="2200" dirty="0"/>
              <a:t>Most consultations go well</a:t>
            </a:r>
          </a:p>
          <a:p>
            <a:r>
              <a:rPr lang="en-GB" sz="2200" dirty="0"/>
              <a:t>Gaslighting is a problem, but we don’t know how big and when it typically occurs</a:t>
            </a:r>
          </a:p>
          <a:p>
            <a:r>
              <a:rPr lang="en-GB" sz="2200" dirty="0"/>
              <a:t>Effects often hidden</a:t>
            </a:r>
          </a:p>
          <a:p>
            <a:r>
              <a:rPr lang="en-GB" sz="2200" dirty="0"/>
              <a:t>It can affect health outcomes</a:t>
            </a:r>
          </a:p>
          <a:p>
            <a:r>
              <a:rPr lang="en-GB" sz="2200" dirty="0"/>
              <a:t>Poor communication on the part of all stakeholders is a significant contributor</a:t>
            </a:r>
          </a:p>
          <a:p>
            <a:r>
              <a:rPr lang="en-GB" sz="2200" dirty="0"/>
              <a:t>Validation of symptoms and giving permission to speak are key factors in avoiding gaslighting </a:t>
            </a:r>
          </a:p>
          <a:p>
            <a:r>
              <a:rPr lang="en-GB" sz="2200" dirty="0"/>
              <a:t>More /</a:t>
            </a:r>
            <a:r>
              <a:rPr lang="en-GB" sz="2200"/>
              <a:t>better quality research </a:t>
            </a:r>
            <a:r>
              <a:rPr lang="en-GB" sz="2200" dirty="0"/>
              <a:t>is needed.    </a:t>
            </a:r>
          </a:p>
        </p:txBody>
      </p:sp>
      <p:pic>
        <p:nvPicPr>
          <p:cNvPr id="5" name="Picture 4" descr="A stethoscope on a white background&#10;&#10;AI-generated content may be incorrect.">
            <a:extLst>
              <a:ext uri="{FF2B5EF4-FFF2-40B4-BE49-F238E27FC236}">
                <a16:creationId xmlns:a16="http://schemas.microsoft.com/office/drawing/2014/main" id="{837B4239-C8C1-387B-75D7-4304B2840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8" r="448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05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63148-3478-1EE7-221E-5F0E863B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CF99E-82DD-9EDD-E253-57361C0DB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7724775" cy="52578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Without a diagnosis, life is hard. PPS are common, often complex, and diverse. They are associated with distress, mental deterioration, and a widely unappreciated socioeconomic burden on individuals, families, and society. </a:t>
            </a:r>
          </a:p>
          <a:p>
            <a:pPr lvl="0"/>
            <a:r>
              <a:rPr lang="en-GB" dirty="0"/>
              <a:t>Patients may experience cycles of tests, referrals, and unsuccessful attempts at treatment. Common experiences are delay, disbelief, and a lack of empathy. Obtaining a diagnosis, even in the absence of a cure, can bring relief and hope.</a:t>
            </a:r>
          </a:p>
          <a:p>
            <a:pPr lvl="0"/>
            <a:r>
              <a:rPr lang="en-GB" dirty="0"/>
              <a:t>Managing patients with PPS is challenging because of frequent attendance, time pressure, limited knowledge and resources and siloed working compounded by a lack of general physicians. </a:t>
            </a:r>
          </a:p>
          <a:p>
            <a:endParaRPr lang="en-GB" dirty="0"/>
          </a:p>
        </p:txBody>
      </p:sp>
      <p:pic>
        <p:nvPicPr>
          <p:cNvPr id="6" name="Picture 5" descr="A close-up of flowers&#10;&#10;AI-generated content may be incorrect.">
            <a:extLst>
              <a:ext uri="{FF2B5EF4-FFF2-40B4-BE49-F238E27FC236}">
                <a16:creationId xmlns:a16="http://schemas.microsoft.com/office/drawing/2014/main" id="{33CC6E43-237A-B599-1DB1-6C999EFC6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26412" y="2127251"/>
            <a:ext cx="43783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03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CDB47-FDB1-AD69-5DEF-19EDE1CCE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02CA-B181-9C0A-76C5-FC1D52A7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601C-6339-20AB-49DF-024517721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7724775" cy="5257800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The problem of PPS deserves greater awareness, research, and resource. </a:t>
            </a:r>
          </a:p>
          <a:p>
            <a:pPr lvl="0"/>
            <a:r>
              <a:rPr lang="en-GB" dirty="0"/>
              <a:t>Patients may be helped by unhurried consultations, continuity of care, early genetic testing, and empathetic curiosity, supplemented by diagnostic aids, management algorithms, and ready access to multi-disciplinary teams and specialist clinics.</a:t>
            </a:r>
          </a:p>
          <a:p>
            <a:pPr lvl="0"/>
            <a:r>
              <a:rPr lang="en-GB" dirty="0"/>
              <a:t> Talking therapies, trials of medications and support groups have a role where a diagnosis cannot be established, or symptoms persist.</a:t>
            </a:r>
            <a:r>
              <a:rPr lang="en-GB" b="1" dirty="0"/>
              <a:t> </a:t>
            </a:r>
          </a:p>
          <a:p>
            <a:pPr lvl="0"/>
            <a:r>
              <a:rPr lang="en-GB" b="1" dirty="0"/>
              <a:t>steven.walker@forgottenpatients.org</a:t>
            </a:r>
            <a:endParaRPr lang="en-GB" dirty="0"/>
          </a:p>
          <a:p>
            <a:endParaRPr lang="en-GB" dirty="0"/>
          </a:p>
        </p:txBody>
      </p:sp>
      <p:pic>
        <p:nvPicPr>
          <p:cNvPr id="7" name="Picture 6" descr="A painting of flowers in a vase&#10;&#10;AI-generated content may be incorrect.">
            <a:extLst>
              <a:ext uri="{FF2B5EF4-FFF2-40B4-BE49-F238E27FC236}">
                <a16:creationId xmlns:a16="http://schemas.microsoft.com/office/drawing/2014/main" id="{A4F728A4-DFB1-32FA-7B96-BA2E0D873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3425" y="2094548"/>
            <a:ext cx="4137660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79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30EECAA-85DD-68E0-02E3-79145DF065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712515"/>
              </p:ext>
            </p:extLst>
          </p:nvPr>
        </p:nvGraphicFramePr>
        <p:xfrm>
          <a:off x="1495362" y="294701"/>
          <a:ext cx="8870856" cy="6268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882" imgH="5667062" progId="Acrobat.Document.DC">
                  <p:embed/>
                </p:oleObj>
              </mc:Choice>
              <mc:Fallback>
                <p:oleObj name="Acrobat Document" r:id="rId2" imgW="8019882" imgH="5667062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30EECAA-85DD-68E0-02E3-79145DF065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95362" y="294701"/>
                        <a:ext cx="8870856" cy="6268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671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352C-D786-48B6-42A3-EB99C7305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Features of 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510DD-B85D-9C70-BCDD-7BDA150FD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PPS encompass a spectrum, from mild and transient to severe and persistent with varying degrees of functional impairment and health care utilisation. </a:t>
            </a:r>
          </a:p>
          <a:p>
            <a:r>
              <a:rPr lang="en-GB" dirty="0"/>
              <a:t>Common features in adults may include persistent/intermittent muscle pain, abdominal symptoms, back or chest pain, dizziness, palpitations, tiredness and headaches, for which clinical examination and investigations have failed to find a cause. </a:t>
            </a:r>
          </a:p>
          <a:p>
            <a:r>
              <a:rPr lang="en-GB" dirty="0"/>
              <a:t>These features are more than the vague aches, pains and snuffles most of us occasionally experience. </a:t>
            </a:r>
          </a:p>
          <a:p>
            <a:r>
              <a:rPr lang="en-GB" dirty="0"/>
              <a:t>While women are more frequent presenters, all ages can be affected and can present differently. </a:t>
            </a:r>
          </a:p>
          <a:p>
            <a:r>
              <a:rPr lang="en-GB" dirty="0"/>
              <a:t>This is a global issue and left unchecked can signify life-threatening disease or permanent impairment. </a:t>
            </a:r>
          </a:p>
        </p:txBody>
      </p:sp>
    </p:spTree>
    <p:extLst>
      <p:ext uri="{BB962C8B-B14F-4D97-AF65-F5344CB8AC3E}">
        <p14:creationId xmlns:p14="http://schemas.microsoft.com/office/powerpoint/2010/main" val="2534091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57F02-BDAA-AB58-281A-01BD36E2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 of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C6D7F-5786-E98D-5792-1219C4427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343025"/>
            <a:ext cx="8648700" cy="5276849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Medically Unexplained Symptoms (MUS) and Persistent Physical Symptoms (PPS) are both widely employed. </a:t>
            </a:r>
          </a:p>
          <a:p>
            <a:r>
              <a:rPr lang="en-GB" dirty="0"/>
              <a:t>Because MUS lacks insight into the cause, duration, severity or significance of symptoms, PPS is now preferred. </a:t>
            </a:r>
          </a:p>
          <a:p>
            <a:r>
              <a:rPr lang="en-GB" dirty="0"/>
              <a:t>Many HCPs regard it to be synonymous with Persistent Somatic Symptoms (PSS), but ‘somatic’ can suggest their symptoms are ‘all in the mind’. </a:t>
            </a:r>
          </a:p>
          <a:p>
            <a:r>
              <a:rPr lang="en-GB" dirty="0"/>
              <a:t>Members of the Witte Raven, a Dutch group of interested physicians, propose: Unbearable Unexplained Symptoms (UUS). This describes a sense of unease and helplessness on behalf of the physician faced with a patient who repeatedly presents with serious complaints, but for whom no cause can be found. </a:t>
            </a:r>
          </a:p>
          <a:p>
            <a:r>
              <a:rPr lang="en-GB" dirty="0"/>
              <a:t>Speciality-specific diagnoses may also be considered to come under the PPS umbrella e.g. irritable bowel syndrome. </a:t>
            </a:r>
          </a:p>
          <a:p>
            <a:r>
              <a:rPr lang="en-GB" dirty="0"/>
              <a:t>For patients whose response to their symptoms is characterised by excessive and/or abnormal thoughts, feelings and behaviours the term ‘Somatic Symptom Disorder’ (SSD) is commonly used. </a:t>
            </a:r>
          </a:p>
          <a:p>
            <a:r>
              <a:rPr lang="en-GB" dirty="0"/>
              <a:t>Mental health comorbidity is common in those experiencing PPS, with around 50% suffering from associated anxiety or depression(8). </a:t>
            </a:r>
          </a:p>
        </p:txBody>
      </p:sp>
      <p:pic>
        <p:nvPicPr>
          <p:cNvPr id="6" name="Picture 5" descr="A drawing of a person&#10;&#10;AI-generated content may be incorrect.">
            <a:extLst>
              <a:ext uri="{FF2B5EF4-FFF2-40B4-BE49-F238E27FC236}">
                <a16:creationId xmlns:a16="http://schemas.microsoft.com/office/drawing/2014/main" id="{889B2690-466E-5C73-AF48-43EFF96F5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68" y="1800225"/>
            <a:ext cx="2512814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5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ECFB8-CAE3-4C1A-EF86-959EFFF2F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Coding for ‘I have no idea what is wrong with you’ and reimbursement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A8422-074E-8592-75B0-8E344696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There is no universally agreed code. May prevent accurate data collection, access to research and prevent reimbursement in insurance system</a:t>
            </a:r>
          </a:p>
          <a:p>
            <a:r>
              <a:rPr lang="en-GB" dirty="0"/>
              <a:t>Unspecified WHO ICD-10 code R69 for “Symptoms, signs and abnormal clinical and laboratory findings, not elsewhere classified.” </a:t>
            </a:r>
          </a:p>
          <a:p>
            <a:r>
              <a:rPr lang="en-GB" dirty="0"/>
              <a:t>In 2022, the </a:t>
            </a:r>
            <a:r>
              <a:rPr lang="en-GB" dirty="0" err="1"/>
              <a:t>Orphanet</a:t>
            </a:r>
            <a:r>
              <a:rPr lang="en-GB" dirty="0"/>
              <a:t> classification introduced the code ORPHA:616874 “Rare disorder without a determined diagnosis after full investigation”, increasing the visibility of undiagnosed patients. </a:t>
            </a:r>
          </a:p>
          <a:p>
            <a:r>
              <a:rPr lang="en-GB" dirty="0"/>
              <a:t>Introducing the SNOMED code "Uncertain diagnosis" (Concept ID: 282292002) within primary care records may quantify prevalence and impact (13).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296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46FB-480D-D403-6720-0DEA7A3A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patients experiencing persistent physical symptoms (1)?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947DB-6F8E-93AD-4305-157BC4B1F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Often a combination of factors including</a:t>
            </a:r>
          </a:p>
          <a:p>
            <a:r>
              <a:rPr lang="en-GB" dirty="0"/>
              <a:t>Undiagnosed ‘organic disease’, </a:t>
            </a:r>
          </a:p>
          <a:p>
            <a:r>
              <a:rPr lang="en-GB" dirty="0"/>
              <a:t>Something ‘unknown’ or ‘rare’, </a:t>
            </a:r>
          </a:p>
          <a:p>
            <a:r>
              <a:rPr lang="en-GB" dirty="0"/>
              <a:t>Unusual presentation of a well-recognised pathology, </a:t>
            </a:r>
          </a:p>
          <a:p>
            <a:r>
              <a:rPr lang="en-GB" dirty="0"/>
              <a:t>‘Mental health disorders’ </a:t>
            </a:r>
          </a:p>
          <a:p>
            <a:r>
              <a:rPr lang="en-GB" dirty="0"/>
              <a:t>Iatrogenic causation is often unrecognised.</a:t>
            </a:r>
          </a:p>
          <a:p>
            <a:r>
              <a:rPr lang="en-GB" dirty="0"/>
              <a:t>Current testing may be insufficient for diagnosis. </a:t>
            </a:r>
          </a:p>
          <a:p>
            <a:r>
              <a:rPr lang="en-GB" dirty="0"/>
              <a:t>In some patients the original stimulus may have resolved, yet their symptoms persist.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750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17D32-46AE-B996-BB25-EED43B0FE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918B-4BA0-AA2F-483B-B9F4F239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patients experiencing persistent physical symptoms (2)?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A2E6-7455-DC21-5936-B867F2665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300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importance of central brain mechanisms, psychosocial factors, childhood adversity, and transgenerational effects are increasingly recognised and may offer an explanation for many with PPS rather than a physical diagnosis. </a:t>
            </a:r>
          </a:p>
          <a:p>
            <a:r>
              <a:rPr lang="en-GB" dirty="0"/>
              <a:t>Pathophysiological links to PPS include low grade inflammation, ‘imbalance’ of the autonomic nervous system and microbiome, genetic and epigenetic changes, and altered interoception. </a:t>
            </a:r>
          </a:p>
          <a:p>
            <a:r>
              <a:rPr lang="en-GB" dirty="0"/>
              <a:t>Interrelationships between psychological, social and physical states are often complex. </a:t>
            </a:r>
          </a:p>
          <a:p>
            <a:endParaRPr lang="en-GB" dirty="0"/>
          </a:p>
        </p:txBody>
      </p:sp>
      <p:pic>
        <p:nvPicPr>
          <p:cNvPr id="5" name="Picture 4" descr="A collage of different images of people&#10;&#10;AI-generated content may be incorrect.">
            <a:extLst>
              <a:ext uri="{FF2B5EF4-FFF2-40B4-BE49-F238E27FC236}">
                <a16:creationId xmlns:a16="http://schemas.microsoft.com/office/drawing/2014/main" id="{A9517AD6-CA40-C991-F8B8-B84B4213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26" y="1562099"/>
            <a:ext cx="2807974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18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5C118A-4C4E-9B46-0387-45E4B8A66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/>
              <a:t>The effects of disbelief and gaslighting on people with persistent physical symptoms; a narrative review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EA6B3A-3FE3-7ADA-D676-D9B31C37D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7050" y="2084181"/>
            <a:ext cx="2103372" cy="3181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46FE4-06D1-7584-A459-73EE90810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151" y="2635017"/>
            <a:ext cx="3139196" cy="2417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1DC02-2482-529D-8173-9EE1B30F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64" y="2085974"/>
            <a:ext cx="2095500" cy="3181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C64D7B-868B-204A-19B1-344B92EB873E}"/>
              </a:ext>
            </a:extLst>
          </p:cNvPr>
          <p:cNvSpPr txBox="1"/>
          <p:nvPr/>
        </p:nvSpPr>
        <p:spPr>
          <a:xfrm>
            <a:off x="190123" y="5996527"/>
            <a:ext cx="11334938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Gaslighting is the manipulation of someone into questioning their perception of reality. Medical gaslighting can be described as when health care professionals appear to invalidate or ignore patients’ concerns.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971D8D-859A-5A4F-ACCA-D9A614ED498E}"/>
              </a:ext>
            </a:extLst>
          </p:cNvPr>
          <p:cNvSpPr txBox="1"/>
          <p:nvPr/>
        </p:nvSpPr>
        <p:spPr>
          <a:xfrm>
            <a:off x="3082655" y="5265531"/>
            <a:ext cx="75671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1938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B23F96-2E2B-F91D-FFCA-37D39961F143}"/>
              </a:ext>
            </a:extLst>
          </p:cNvPr>
          <p:cNvSpPr txBox="1"/>
          <p:nvPr/>
        </p:nvSpPr>
        <p:spPr>
          <a:xfrm>
            <a:off x="6384770" y="5264705"/>
            <a:ext cx="67976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1940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EBDB5-4831-34D5-0772-F00870DC4067}"/>
              </a:ext>
            </a:extLst>
          </p:cNvPr>
          <p:cNvSpPr txBox="1"/>
          <p:nvPr/>
        </p:nvSpPr>
        <p:spPr>
          <a:xfrm>
            <a:off x="9312621" y="5307810"/>
            <a:ext cx="75671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1944</a:t>
            </a:r>
          </a:p>
        </p:txBody>
      </p:sp>
    </p:spTree>
    <p:extLst>
      <p:ext uri="{BB962C8B-B14F-4D97-AF65-F5344CB8AC3E}">
        <p14:creationId xmlns:p14="http://schemas.microsoft.com/office/powerpoint/2010/main" val="3678371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1972</Words>
  <Application>Microsoft Office PowerPoint</Application>
  <PresentationFormat>Widescreen</PresentationFormat>
  <Paragraphs>166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Office Theme</vt:lpstr>
      <vt:lpstr>Adobe Acrobat Document</vt:lpstr>
      <vt:lpstr>Document</vt:lpstr>
      <vt:lpstr>Building on what Adrian has said….</vt:lpstr>
      <vt:lpstr>Children versus adults</vt:lpstr>
      <vt:lpstr>PowerPoint Presentation</vt:lpstr>
      <vt:lpstr>Features of PPS</vt:lpstr>
      <vt:lpstr>The problem of terminology</vt:lpstr>
      <vt:lpstr>Coding for ‘I have no idea what is wrong with you’ and reimbursement</vt:lpstr>
      <vt:lpstr>Why are patients experiencing persistent physical symptoms (1)? </vt:lpstr>
      <vt:lpstr>Why are patients experiencing persistent physical symptoms (2)? </vt:lpstr>
      <vt:lpstr>The effects of disbelief and gaslighting on people with persistent physical symptoms; a narrative review</vt:lpstr>
      <vt:lpstr>Let us be clear: most medical consultations go well, and patients are satisfied1. </vt:lpstr>
      <vt:lpstr>So why conduct a study?</vt:lpstr>
      <vt:lpstr>Systematic review: summary of outcomes strategy for data synthesis </vt:lpstr>
      <vt:lpstr>Databases and summary of search terms</vt:lpstr>
      <vt:lpstr>PowerPoint Presentation</vt:lpstr>
      <vt:lpstr>What diseases/situations were examined?</vt:lpstr>
      <vt:lpstr>Which patients are more at risk?</vt:lpstr>
      <vt:lpstr>Unhelpful responses in the consultation</vt:lpstr>
      <vt:lpstr>Impact of gaslighting</vt:lpstr>
      <vt:lpstr>It is not just the patient that is affected</vt:lpstr>
      <vt:lpstr>Final comments</vt:lpstr>
      <vt:lpstr>Summary 1</vt:lpstr>
      <vt:lpstr>Summary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Steven Walker</dc:creator>
  <cp:lastModifiedBy>Steven Walker</cp:lastModifiedBy>
  <cp:revision>4</cp:revision>
  <dcterms:created xsi:type="dcterms:W3CDTF">2025-06-24T12:10:47Z</dcterms:created>
  <dcterms:modified xsi:type="dcterms:W3CDTF">2025-07-15T14:01:26Z</dcterms:modified>
</cp:coreProperties>
</file>