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9"/>
  </p:notesMasterIdLst>
  <p:sldIdLst>
    <p:sldId id="256" r:id="rId2"/>
    <p:sldId id="257" r:id="rId3"/>
    <p:sldId id="262" r:id="rId4"/>
    <p:sldId id="268" r:id="rId5"/>
    <p:sldId id="258" r:id="rId6"/>
    <p:sldId id="260"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ADFD"/>
    <a:srgbClr val="88A9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DCE90-0094-449B-AD38-28EF1B9E44F4}" v="6" dt="2025-06-26T08:52:31.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62622" autoAdjust="0"/>
  </p:normalViewPr>
  <p:slideViewPr>
    <p:cSldViewPr snapToGrid="0">
      <p:cViewPr varScale="1">
        <p:scale>
          <a:sx n="52" d="100"/>
          <a:sy n="52" d="100"/>
        </p:scale>
        <p:origin x="164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lker" userId="b5f4e91d-8ef9-4b0a-91bf-e1758cc521d5" providerId="ADAL" clId="{77D70885-7225-4513-B411-D63B392BD2D5}"/>
    <pc:docChg chg="modSld">
      <pc:chgData name="Steven Walker" userId="b5f4e91d-8ef9-4b0a-91bf-e1758cc521d5" providerId="ADAL" clId="{77D70885-7225-4513-B411-D63B392BD2D5}" dt="2025-06-26T14:43:20.568" v="18" actId="20577"/>
      <pc:docMkLst>
        <pc:docMk/>
      </pc:docMkLst>
      <pc:sldChg chg="modSp mod">
        <pc:chgData name="Steven Walker" userId="b5f4e91d-8ef9-4b0a-91bf-e1758cc521d5" providerId="ADAL" clId="{77D70885-7225-4513-B411-D63B392BD2D5}" dt="2025-06-26T14:43:20.568" v="18" actId="20577"/>
        <pc:sldMkLst>
          <pc:docMk/>
          <pc:sldMk cId="253476549" sldId="256"/>
        </pc:sldMkLst>
        <pc:spChg chg="mod">
          <ac:chgData name="Steven Walker" userId="b5f4e91d-8ef9-4b0a-91bf-e1758cc521d5" providerId="ADAL" clId="{77D70885-7225-4513-B411-D63B392BD2D5}" dt="2025-06-26T14:43:20.568" v="18" actId="20577"/>
          <ac:spMkLst>
            <pc:docMk/>
            <pc:sldMk cId="253476549" sldId="256"/>
            <ac:spMk id="3" creationId="{65BAFC61-015D-8C51-8578-3AA786AD0D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FEE98F-EF2B-41E3-AADD-32696A65F8CF}" type="datetimeFigureOut">
              <a:rPr lang="en-GB" smtClean="0"/>
              <a:t>26/06/2025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B6569-F908-40DB-B274-35F6D1DAE4AA}" type="slidenum">
              <a:rPr lang="en-GB" smtClean="0"/>
              <a:t>‹#›</a:t>
            </a:fld>
            <a:endParaRPr lang="en-GB"/>
          </a:p>
        </p:txBody>
      </p:sp>
    </p:spTree>
    <p:extLst>
      <p:ext uri="{BB962C8B-B14F-4D97-AF65-F5344CB8AC3E}">
        <p14:creationId xmlns:p14="http://schemas.microsoft.com/office/powerpoint/2010/main" val="108092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an educationalist with responsibility for a Master’s in HPE I’m not an expert in MUS and I don’t personally have responsibility for UG medical students. But my expertise is in developing people and supporting them to make sense of the context they’re in and make the best of the opportunities around them</a:t>
            </a:r>
          </a:p>
        </p:txBody>
      </p:sp>
      <p:sp>
        <p:nvSpPr>
          <p:cNvPr id="4" name="Slide Number Placeholder 3"/>
          <p:cNvSpPr>
            <a:spLocks noGrp="1"/>
          </p:cNvSpPr>
          <p:nvPr>
            <p:ph type="sldNum" sz="quarter" idx="5"/>
          </p:nvPr>
        </p:nvSpPr>
        <p:spPr/>
        <p:txBody>
          <a:bodyPr/>
          <a:lstStyle/>
          <a:p>
            <a:fld id="{81BB6569-F908-40DB-B274-35F6D1DAE4AA}" type="slidenum">
              <a:rPr lang="en-GB" smtClean="0"/>
              <a:t>1</a:t>
            </a:fld>
            <a:endParaRPr lang="en-GB"/>
          </a:p>
        </p:txBody>
      </p:sp>
    </p:spTree>
    <p:extLst>
      <p:ext uri="{BB962C8B-B14F-4D97-AF65-F5344CB8AC3E}">
        <p14:creationId xmlns:p14="http://schemas.microsoft.com/office/powerpoint/2010/main" val="219677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my own supervision and coaching practice I try to empower people to maximise on opportunities in their situations, to help them address their goals. One of the ways that people tell me is particular helpful is crafting some ‘salient questions’</a:t>
            </a:r>
          </a:p>
        </p:txBody>
      </p:sp>
      <p:sp>
        <p:nvSpPr>
          <p:cNvPr id="4" name="Slide Number Placeholder 3"/>
          <p:cNvSpPr>
            <a:spLocks noGrp="1"/>
          </p:cNvSpPr>
          <p:nvPr>
            <p:ph type="sldNum" sz="quarter" idx="5"/>
          </p:nvPr>
        </p:nvSpPr>
        <p:spPr/>
        <p:txBody>
          <a:bodyPr/>
          <a:lstStyle/>
          <a:p>
            <a:fld id="{81BB6569-F908-40DB-B274-35F6D1DAE4AA}" type="slidenum">
              <a:rPr lang="en-GB" smtClean="0"/>
              <a:t>2</a:t>
            </a:fld>
            <a:endParaRPr lang="en-GB"/>
          </a:p>
        </p:txBody>
      </p:sp>
    </p:spTree>
    <p:extLst>
      <p:ext uri="{BB962C8B-B14F-4D97-AF65-F5344CB8AC3E}">
        <p14:creationId xmlns:p14="http://schemas.microsoft.com/office/powerpoint/2010/main" val="4082581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8CE6D-72D3-A6F3-3E59-B417D79AD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87C36-37B8-820F-45C7-2BE46E153C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37D0F0-30F3-EA29-F542-F496EF1A6B50}"/>
              </a:ext>
            </a:extLst>
          </p:cNvPr>
          <p:cNvSpPr>
            <a:spLocks noGrp="1"/>
          </p:cNvSpPr>
          <p:nvPr>
            <p:ph type="body" idx="1"/>
          </p:nvPr>
        </p:nvSpPr>
        <p:spPr/>
        <p:txBody>
          <a:bodyPr/>
          <a:lstStyle/>
          <a:p>
            <a:r>
              <a:rPr lang="en-GB" dirty="0"/>
              <a:t>I don’t have all the answers to how 1 and 2 might be gone about as I am just starting to learn about this issue but I have suggested them as think they are a potentially empowering starting point. </a:t>
            </a:r>
          </a:p>
          <a:p>
            <a:r>
              <a:rPr lang="en-GB" dirty="0"/>
              <a:t>I hope that by starting to consider these two areas we </a:t>
            </a:r>
          </a:p>
        </p:txBody>
      </p:sp>
      <p:sp>
        <p:nvSpPr>
          <p:cNvPr id="4" name="Slide Number Placeholder 3">
            <a:extLst>
              <a:ext uri="{FF2B5EF4-FFF2-40B4-BE49-F238E27FC236}">
                <a16:creationId xmlns:a16="http://schemas.microsoft.com/office/drawing/2014/main" id="{E7FEF1FC-507C-2BA2-28A9-BB05587418FE}"/>
              </a:ext>
            </a:extLst>
          </p:cNvPr>
          <p:cNvSpPr>
            <a:spLocks noGrp="1"/>
          </p:cNvSpPr>
          <p:nvPr>
            <p:ph type="sldNum" sz="quarter" idx="5"/>
          </p:nvPr>
        </p:nvSpPr>
        <p:spPr/>
        <p:txBody>
          <a:bodyPr/>
          <a:lstStyle/>
          <a:p>
            <a:fld id="{81BB6569-F908-40DB-B274-35F6D1DAE4AA}" type="slidenum">
              <a:rPr lang="en-GB" smtClean="0"/>
              <a:t>3</a:t>
            </a:fld>
            <a:endParaRPr lang="en-GB"/>
          </a:p>
        </p:txBody>
      </p:sp>
    </p:spTree>
    <p:extLst>
      <p:ext uri="{BB962C8B-B14F-4D97-AF65-F5344CB8AC3E}">
        <p14:creationId xmlns:p14="http://schemas.microsoft.com/office/powerpoint/2010/main" val="3415387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A48E6-894A-A5C9-8DA8-137454AAF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536D6-66E4-B389-1402-C6D55946C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F30103-D11B-ACFA-08D8-F723BDFA3410}"/>
              </a:ext>
            </a:extLst>
          </p:cNvPr>
          <p:cNvSpPr>
            <a:spLocks noGrp="1"/>
          </p:cNvSpPr>
          <p:nvPr>
            <p:ph type="body" idx="1"/>
          </p:nvPr>
        </p:nvSpPr>
        <p:spPr/>
        <p:txBody>
          <a:bodyPr/>
          <a:lstStyle/>
          <a:p>
            <a:r>
              <a:rPr lang="en-GB" dirty="0"/>
              <a:t>Physician’s associate is a postgraduate degree</a:t>
            </a:r>
          </a:p>
        </p:txBody>
      </p:sp>
      <p:sp>
        <p:nvSpPr>
          <p:cNvPr id="4" name="Slide Number Placeholder 3">
            <a:extLst>
              <a:ext uri="{FF2B5EF4-FFF2-40B4-BE49-F238E27FC236}">
                <a16:creationId xmlns:a16="http://schemas.microsoft.com/office/drawing/2014/main" id="{19A85059-A422-DF57-2B1F-601B6118A051}"/>
              </a:ext>
            </a:extLst>
          </p:cNvPr>
          <p:cNvSpPr>
            <a:spLocks noGrp="1"/>
          </p:cNvSpPr>
          <p:nvPr>
            <p:ph type="sldNum" sz="quarter" idx="5"/>
          </p:nvPr>
        </p:nvSpPr>
        <p:spPr/>
        <p:txBody>
          <a:bodyPr/>
          <a:lstStyle/>
          <a:p>
            <a:fld id="{81BB6569-F908-40DB-B274-35F6D1DAE4AA}" type="slidenum">
              <a:rPr lang="en-GB" smtClean="0"/>
              <a:t>4</a:t>
            </a:fld>
            <a:endParaRPr lang="en-GB"/>
          </a:p>
        </p:txBody>
      </p:sp>
    </p:spTree>
    <p:extLst>
      <p:ext uri="{BB962C8B-B14F-4D97-AF65-F5344CB8AC3E}">
        <p14:creationId xmlns:p14="http://schemas.microsoft.com/office/powerpoint/2010/main" val="116684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few ideas I had – but very curious to know more from people here </a:t>
            </a:r>
          </a:p>
          <a:p>
            <a:r>
              <a:rPr lang="en-GB" dirty="0"/>
              <a:t>A Professional skillset for Medically unexplained symptoms</a:t>
            </a:r>
          </a:p>
        </p:txBody>
      </p:sp>
      <p:sp>
        <p:nvSpPr>
          <p:cNvPr id="4" name="Slide Number Placeholder 3"/>
          <p:cNvSpPr>
            <a:spLocks noGrp="1"/>
          </p:cNvSpPr>
          <p:nvPr>
            <p:ph type="sldNum" sz="quarter" idx="5"/>
          </p:nvPr>
        </p:nvSpPr>
        <p:spPr/>
        <p:txBody>
          <a:bodyPr/>
          <a:lstStyle/>
          <a:p>
            <a:fld id="{81BB6569-F908-40DB-B274-35F6D1DAE4AA}" type="slidenum">
              <a:rPr lang="en-GB" smtClean="0"/>
              <a:t>5</a:t>
            </a:fld>
            <a:endParaRPr lang="en-GB"/>
          </a:p>
        </p:txBody>
      </p:sp>
    </p:spTree>
    <p:extLst>
      <p:ext uri="{BB962C8B-B14F-4D97-AF65-F5344CB8AC3E}">
        <p14:creationId xmlns:p14="http://schemas.microsoft.com/office/powerpoint/2010/main" val="1452844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ptos Display" panose="020B0004020202020204" pitchFamily="34" charset="0"/>
              </a:rPr>
              <a:t>Outcomes include changes to the Medical School Curriculum with more teaching time on topics relevant to patients </a:t>
            </a:r>
          </a:p>
          <a:p>
            <a:endParaRPr lang="en-GB" dirty="0"/>
          </a:p>
        </p:txBody>
      </p:sp>
      <p:sp>
        <p:nvSpPr>
          <p:cNvPr id="4" name="Slide Number Placeholder 3"/>
          <p:cNvSpPr>
            <a:spLocks noGrp="1"/>
          </p:cNvSpPr>
          <p:nvPr>
            <p:ph type="sldNum" sz="quarter" idx="5"/>
          </p:nvPr>
        </p:nvSpPr>
        <p:spPr/>
        <p:txBody>
          <a:bodyPr/>
          <a:lstStyle/>
          <a:p>
            <a:fld id="{81BB6569-F908-40DB-B274-35F6D1DAE4AA}" type="slidenum">
              <a:rPr lang="en-GB" smtClean="0"/>
              <a:t>6</a:t>
            </a:fld>
            <a:endParaRPr lang="en-GB"/>
          </a:p>
        </p:txBody>
      </p:sp>
    </p:spTree>
    <p:extLst>
      <p:ext uri="{BB962C8B-B14F-4D97-AF65-F5344CB8AC3E}">
        <p14:creationId xmlns:p14="http://schemas.microsoft.com/office/powerpoint/2010/main" val="3833128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BC98-7C15-1162-433B-857345332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27FAB-51CB-9749-DC1B-D8607776F3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0B6055-DA13-2666-9F40-552D479CE691}"/>
              </a:ext>
            </a:extLst>
          </p:cNvPr>
          <p:cNvSpPr>
            <a:spLocks noGrp="1"/>
          </p:cNvSpPr>
          <p:nvPr>
            <p:ph type="body" idx="1"/>
          </p:nvPr>
        </p:nvSpPr>
        <p:spPr/>
        <p:txBody>
          <a:bodyPr/>
          <a:lstStyle/>
          <a:p>
            <a:r>
              <a:rPr lang="en-GB" sz="1200" dirty="0">
                <a:latin typeface="Aptos Display" panose="020B0004020202020204" pitchFamily="34" charset="0"/>
              </a:rPr>
              <a:t>Others present will have more knowledge and experience than me in understanding and navigating these</a:t>
            </a:r>
            <a:endParaRPr lang="en-GB" dirty="0">
              <a:latin typeface="Aptos Display" panose="020B0004020202020204" pitchFamily="34" charset="0"/>
            </a:endParaRPr>
          </a:p>
        </p:txBody>
      </p:sp>
      <p:sp>
        <p:nvSpPr>
          <p:cNvPr id="4" name="Slide Number Placeholder 3">
            <a:extLst>
              <a:ext uri="{FF2B5EF4-FFF2-40B4-BE49-F238E27FC236}">
                <a16:creationId xmlns:a16="http://schemas.microsoft.com/office/drawing/2014/main" id="{FF3B9240-372D-3F3A-B372-139D30A04E67}"/>
              </a:ext>
            </a:extLst>
          </p:cNvPr>
          <p:cNvSpPr>
            <a:spLocks noGrp="1"/>
          </p:cNvSpPr>
          <p:nvPr>
            <p:ph type="sldNum" sz="quarter" idx="5"/>
          </p:nvPr>
        </p:nvSpPr>
        <p:spPr/>
        <p:txBody>
          <a:bodyPr/>
          <a:lstStyle/>
          <a:p>
            <a:fld id="{81BB6569-F908-40DB-B274-35F6D1DAE4AA}" type="slidenum">
              <a:rPr lang="en-GB" smtClean="0"/>
              <a:t>7</a:t>
            </a:fld>
            <a:endParaRPr lang="en-GB"/>
          </a:p>
        </p:txBody>
      </p:sp>
    </p:spTree>
    <p:extLst>
      <p:ext uri="{BB962C8B-B14F-4D97-AF65-F5344CB8AC3E}">
        <p14:creationId xmlns:p14="http://schemas.microsoft.com/office/powerpoint/2010/main" val="47057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6/26/2025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2339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6/26/2025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72987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6/26/2025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1645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6/26/2025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73202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6/26/2025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8173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6/26/2025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82650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6/26/2025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97024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6/26/2025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8584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6/26/2025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94185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6/26/2025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39509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6/26/2025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852734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6/26/2025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93637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gmc-uk.org/education/hidden-documents/sharing-good-practice/patient-involvement-in-undergraduate-curriculum-development" TargetMode="External"/><Relationship Id="rId5" Type="http://schemas.openxmlformats.org/officeDocument/2006/relationships/hyperlink" Target="https://www.ucl.ac.uk/population-health-sciences/epidemiology-health-care/research/ucl-research-department-primary-care-and-population-health/research/ppie-department-primary-care-and-public-health" TargetMode="External"/><Relationship Id="rId4" Type="http://schemas.openxmlformats.org/officeDocument/2006/relationships/hyperlink" Target="https://www.ucl.ac.uk/medical-sciences/divisions/cancer/early-phase-cancer-trials/patients-public/patient-public-involvement-and-engageme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bstract smoke background">
            <a:extLst>
              <a:ext uri="{FF2B5EF4-FFF2-40B4-BE49-F238E27FC236}">
                <a16:creationId xmlns:a16="http://schemas.microsoft.com/office/drawing/2014/main" id="{ACF599DF-7247-DCA0-8CFE-5C27D5274B05}"/>
              </a:ext>
            </a:extLst>
          </p:cNvPr>
          <p:cNvPicPr>
            <a:picLocks noChangeAspect="1"/>
          </p:cNvPicPr>
          <p:nvPr/>
        </p:nvPicPr>
        <p:blipFill>
          <a:blip r:embed="rId3"/>
          <a:srcRect t="6400" b="9014"/>
          <a:stretch>
            <a:fillRect/>
          </a:stretch>
        </p:blipFill>
        <p:spPr>
          <a:xfrm>
            <a:off x="1" y="10"/>
            <a:ext cx="12192000" cy="6857989"/>
          </a:xfrm>
          <a:prstGeom prst="rect">
            <a:avLst/>
          </a:prstGeom>
        </p:spPr>
      </p:pic>
      <p:sp>
        <p:nvSpPr>
          <p:cNvPr id="16" name="Rectangle 15">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92A264-6D74-0A21-FEAA-705D19B0C737}"/>
              </a:ext>
            </a:extLst>
          </p:cNvPr>
          <p:cNvSpPr>
            <a:spLocks noGrp="1"/>
          </p:cNvSpPr>
          <p:nvPr>
            <p:ph type="ctrTitle"/>
          </p:nvPr>
        </p:nvSpPr>
        <p:spPr>
          <a:xfrm>
            <a:off x="400052" y="990599"/>
            <a:ext cx="7349488" cy="4849091"/>
          </a:xfrm>
        </p:spPr>
        <p:txBody>
          <a:bodyPr anchor="ctr">
            <a:normAutofit/>
          </a:bodyPr>
          <a:lstStyle/>
          <a:p>
            <a:pPr algn="r"/>
            <a:r>
              <a:rPr lang="en-GB" sz="3300" dirty="0">
                <a:solidFill>
                  <a:srgbClr val="FFFFFF"/>
                </a:solidFill>
              </a:rPr>
              <a:t>Medically unexplained symptoms </a:t>
            </a:r>
            <a:r>
              <a:rPr lang="en-GB" sz="4000" dirty="0">
                <a:solidFill>
                  <a:srgbClr val="FFFFFF"/>
                </a:solidFill>
              </a:rPr>
              <a:t> </a:t>
            </a:r>
            <a:br>
              <a:rPr lang="en-GB" sz="4000" dirty="0">
                <a:solidFill>
                  <a:srgbClr val="FFFFFF"/>
                </a:solidFill>
              </a:rPr>
            </a:br>
            <a:r>
              <a:rPr lang="en-GB" sz="4000" dirty="0">
                <a:solidFill>
                  <a:srgbClr val="FFFFFF"/>
                </a:solidFill>
              </a:rPr>
              <a:t>an educational perspective</a:t>
            </a:r>
          </a:p>
        </p:txBody>
      </p:sp>
      <p:sp>
        <p:nvSpPr>
          <p:cNvPr id="3" name="Subtitle 2">
            <a:extLst>
              <a:ext uri="{FF2B5EF4-FFF2-40B4-BE49-F238E27FC236}">
                <a16:creationId xmlns:a16="http://schemas.microsoft.com/office/drawing/2014/main" id="{65BAFC61-015D-8C51-8578-3AA786AD0DA9}"/>
              </a:ext>
            </a:extLst>
          </p:cNvPr>
          <p:cNvSpPr>
            <a:spLocks noGrp="1"/>
          </p:cNvSpPr>
          <p:nvPr>
            <p:ph type="subTitle" idx="1"/>
          </p:nvPr>
        </p:nvSpPr>
        <p:spPr>
          <a:xfrm>
            <a:off x="8712865" y="1447799"/>
            <a:ext cx="2705704" cy="4076699"/>
          </a:xfrm>
        </p:spPr>
        <p:txBody>
          <a:bodyPr anchor="ctr">
            <a:normAutofit/>
          </a:bodyPr>
          <a:lstStyle/>
          <a:p>
            <a:r>
              <a:rPr lang="en-GB" b="1" dirty="0">
                <a:solidFill>
                  <a:srgbClr val="FFFFFF"/>
                </a:solidFill>
                <a:latin typeface="Aptos Display" panose="020B0004020202020204" pitchFamily="34" charset="0"/>
              </a:rPr>
              <a:t>Dr </a:t>
            </a:r>
            <a:r>
              <a:rPr lang="en-GB" b="1">
                <a:solidFill>
                  <a:srgbClr val="FFFFFF"/>
                </a:solidFill>
                <a:latin typeface="Aptos Display" panose="020B0004020202020204" pitchFamily="34" charset="0"/>
              </a:rPr>
              <a:t>Miranda Kronfli</a:t>
            </a:r>
            <a:endParaRPr lang="en-GB" b="1" dirty="0">
              <a:solidFill>
                <a:srgbClr val="FFFFFF"/>
              </a:solidFill>
              <a:latin typeface="Aptos Display" panose="020B0004020202020204" pitchFamily="34" charset="0"/>
            </a:endParaRPr>
          </a:p>
          <a:p>
            <a:r>
              <a:rPr lang="en-GB" b="1" dirty="0">
                <a:solidFill>
                  <a:srgbClr val="FFFFFF"/>
                </a:solidFill>
                <a:latin typeface="Aptos Display" panose="020B0004020202020204" pitchFamily="34" charset="0"/>
              </a:rPr>
              <a:t>26</a:t>
            </a:r>
            <a:r>
              <a:rPr lang="en-GB" b="1" baseline="30000" dirty="0">
                <a:solidFill>
                  <a:srgbClr val="FFFFFF"/>
                </a:solidFill>
                <a:latin typeface="Aptos Display" panose="020B0004020202020204" pitchFamily="34" charset="0"/>
              </a:rPr>
              <a:t>th</a:t>
            </a:r>
            <a:r>
              <a:rPr lang="en-GB" b="1" dirty="0">
                <a:solidFill>
                  <a:srgbClr val="FFFFFF"/>
                </a:solidFill>
                <a:latin typeface="Aptos Display" panose="020B0004020202020204" pitchFamily="34" charset="0"/>
              </a:rPr>
              <a:t> June 2025</a:t>
            </a:r>
          </a:p>
        </p:txBody>
      </p:sp>
      <p:cxnSp>
        <p:nvCxnSpPr>
          <p:cNvPr id="13" name="Straight Connector 12">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765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BABA-6621-3338-2C3D-C540970FC2E9}"/>
              </a:ext>
            </a:extLst>
          </p:cNvPr>
          <p:cNvSpPr>
            <a:spLocks noGrp="1"/>
          </p:cNvSpPr>
          <p:nvPr>
            <p:ph type="title"/>
          </p:nvPr>
        </p:nvSpPr>
        <p:spPr/>
        <p:txBody>
          <a:bodyPr>
            <a:normAutofit/>
          </a:bodyPr>
          <a:lstStyle/>
          <a:p>
            <a:r>
              <a:rPr lang="en-GB" dirty="0"/>
              <a:t>Opportunities in education and training</a:t>
            </a:r>
          </a:p>
        </p:txBody>
      </p:sp>
      <p:sp>
        <p:nvSpPr>
          <p:cNvPr id="3" name="Content Placeholder 2">
            <a:extLst>
              <a:ext uri="{FF2B5EF4-FFF2-40B4-BE49-F238E27FC236}">
                <a16:creationId xmlns:a16="http://schemas.microsoft.com/office/drawing/2014/main" id="{2B2495F7-BD99-461A-0DBD-1CE75659D922}"/>
              </a:ext>
            </a:extLst>
          </p:cNvPr>
          <p:cNvSpPr>
            <a:spLocks noGrp="1"/>
          </p:cNvSpPr>
          <p:nvPr>
            <p:ph idx="1"/>
          </p:nvPr>
        </p:nvSpPr>
        <p:spPr/>
        <p:txBody>
          <a:bodyPr>
            <a:normAutofit fontScale="92500" lnSpcReduction="10000"/>
          </a:bodyPr>
          <a:lstStyle/>
          <a:p>
            <a:r>
              <a:rPr lang="en-GB" sz="2800" dirty="0">
                <a:latin typeface="Aptos Display" panose="020B0004020202020204" pitchFamily="34" charset="0"/>
              </a:rPr>
              <a:t>HCPs see many patients with symptoms they can’t explain - training needs to prepare them for that reality.</a:t>
            </a:r>
          </a:p>
          <a:p>
            <a:r>
              <a:rPr lang="en-GB" sz="2800" dirty="0">
                <a:latin typeface="Aptos Display" panose="020B0004020202020204" pitchFamily="34" charset="0"/>
              </a:rPr>
              <a:t>People living with these symptoms know their own experience best - and their insights can improve how doctors learn and listen.</a:t>
            </a:r>
          </a:p>
          <a:p>
            <a:r>
              <a:rPr lang="en-GB" sz="2800" dirty="0">
                <a:latin typeface="Aptos Display" panose="020B0004020202020204" pitchFamily="34" charset="0"/>
              </a:rPr>
              <a:t>They are experts in their symptoms, their bodies, and their experiences – experts in their ‘lived experience’. This expertise can inform HCP training. </a:t>
            </a:r>
          </a:p>
          <a:p>
            <a:r>
              <a:rPr lang="en-GB" sz="2800" dirty="0">
                <a:latin typeface="Aptos Display" panose="020B0004020202020204" pitchFamily="34" charset="0"/>
              </a:rPr>
              <a:t>‘Salient questions’ for those advocating and working to promote visibility of MUS, to understand practical opportunities for this.</a:t>
            </a:r>
          </a:p>
          <a:p>
            <a:endParaRPr lang="en-GB" dirty="0">
              <a:latin typeface="Aptos Display" panose="020B0004020202020204" pitchFamily="34" charset="0"/>
            </a:endParaRPr>
          </a:p>
        </p:txBody>
      </p:sp>
    </p:spTree>
    <p:extLst>
      <p:ext uri="{BB962C8B-B14F-4D97-AF65-F5344CB8AC3E}">
        <p14:creationId xmlns:p14="http://schemas.microsoft.com/office/powerpoint/2010/main" val="239645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E8ECC-3430-5E23-D7D8-3834EE2934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C11BE0-A5F2-B0D8-06F4-14EF0904197C}"/>
              </a:ext>
            </a:extLst>
          </p:cNvPr>
          <p:cNvSpPr>
            <a:spLocks noGrp="1"/>
          </p:cNvSpPr>
          <p:nvPr>
            <p:ph type="title"/>
          </p:nvPr>
        </p:nvSpPr>
        <p:spPr/>
        <p:txBody>
          <a:bodyPr>
            <a:normAutofit/>
          </a:bodyPr>
          <a:lstStyle/>
          <a:p>
            <a:r>
              <a:rPr lang="en-GB" dirty="0"/>
              <a:t>Salient questions:</a:t>
            </a:r>
          </a:p>
        </p:txBody>
      </p:sp>
      <p:sp>
        <p:nvSpPr>
          <p:cNvPr id="3" name="Content Placeholder 2">
            <a:extLst>
              <a:ext uri="{FF2B5EF4-FFF2-40B4-BE49-F238E27FC236}">
                <a16:creationId xmlns:a16="http://schemas.microsoft.com/office/drawing/2014/main" id="{FA0DDABA-6035-F18F-F806-08F371751C6F}"/>
              </a:ext>
            </a:extLst>
          </p:cNvPr>
          <p:cNvSpPr>
            <a:spLocks noGrp="1"/>
          </p:cNvSpPr>
          <p:nvPr>
            <p:ph idx="1"/>
          </p:nvPr>
        </p:nvSpPr>
        <p:spPr/>
        <p:txBody>
          <a:bodyPr>
            <a:normAutofit/>
          </a:bodyPr>
          <a:lstStyle/>
          <a:p>
            <a:pPr marL="514350" indent="-514350">
              <a:buFont typeface="+mj-lt"/>
              <a:buAutoNum type="arabicPeriod"/>
            </a:pPr>
            <a:r>
              <a:rPr lang="en-GB" sz="2800" dirty="0">
                <a:latin typeface="Aptos Display" panose="020B0004020202020204" pitchFamily="34" charset="0"/>
              </a:rPr>
              <a:t>What opportunities exist to make sure topics relevant to MUS are included in healthcare professionals’ training?</a:t>
            </a:r>
          </a:p>
          <a:p>
            <a:pPr marL="514350" indent="-514350">
              <a:buFont typeface="+mj-lt"/>
              <a:buAutoNum type="arabicPeriod"/>
            </a:pPr>
            <a:r>
              <a:rPr lang="en-GB" sz="2800" dirty="0">
                <a:latin typeface="Aptos Display" panose="020B0004020202020204" pitchFamily="34" charset="0"/>
              </a:rPr>
              <a:t>What opportunities exist for people experiencing MUS to be proactively involved in the education of healthcare professionals?</a:t>
            </a:r>
          </a:p>
          <a:p>
            <a:pPr marL="514350" indent="-514350">
              <a:buFont typeface="+mj-lt"/>
              <a:buAutoNum type="arabicPeriod"/>
            </a:pPr>
            <a:r>
              <a:rPr lang="en-GB" sz="2800" dirty="0">
                <a:latin typeface="Aptos Display" panose="020B0004020202020204" pitchFamily="34" charset="0"/>
              </a:rPr>
              <a:t>In what ways can patients be involved - not just as recipients of care, but as partners in shaping the healthcare system?</a:t>
            </a:r>
          </a:p>
          <a:p>
            <a:endParaRPr lang="en-GB" dirty="0">
              <a:latin typeface="Aptos Display" panose="020B0004020202020204" pitchFamily="34" charset="0"/>
            </a:endParaRPr>
          </a:p>
        </p:txBody>
      </p:sp>
    </p:spTree>
    <p:extLst>
      <p:ext uri="{BB962C8B-B14F-4D97-AF65-F5344CB8AC3E}">
        <p14:creationId xmlns:p14="http://schemas.microsoft.com/office/powerpoint/2010/main" val="3895964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CD3B61-5308-1F8F-5889-3200750D983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A21306-6617-D53D-CBF4-B3B8104417BA}"/>
              </a:ext>
            </a:extLst>
          </p:cNvPr>
          <p:cNvSpPr>
            <a:spLocks noGrp="1"/>
          </p:cNvSpPr>
          <p:nvPr>
            <p:ph type="title"/>
          </p:nvPr>
        </p:nvSpPr>
        <p:spPr>
          <a:xfrm>
            <a:off x="704088" y="914400"/>
            <a:ext cx="3799763" cy="1473200"/>
          </a:xfrm>
        </p:spPr>
        <p:txBody>
          <a:bodyPr>
            <a:normAutofit/>
          </a:bodyPr>
          <a:lstStyle/>
          <a:p>
            <a:pPr>
              <a:lnSpc>
                <a:spcPct val="90000"/>
              </a:lnSpc>
            </a:pPr>
            <a:r>
              <a:rPr lang="en-GB" sz="2500" dirty="0"/>
              <a:t>Question 1: how are health professionals trained?</a:t>
            </a:r>
          </a:p>
        </p:txBody>
      </p:sp>
      <p:cxnSp>
        <p:nvCxnSpPr>
          <p:cNvPr id="13" name="Straight Connector 1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erial of healthcare colleagues">
            <a:extLst>
              <a:ext uri="{FF2B5EF4-FFF2-40B4-BE49-F238E27FC236}">
                <a16:creationId xmlns:a16="http://schemas.microsoft.com/office/drawing/2014/main" id="{1FA50FD6-E099-FDD3-203D-81A685A2416A}"/>
              </a:ext>
            </a:extLst>
          </p:cNvPr>
          <p:cNvPicPr>
            <a:picLocks noChangeAspect="1"/>
          </p:cNvPicPr>
          <p:nvPr/>
        </p:nvPicPr>
        <p:blipFill rotWithShape="1">
          <a:blip r:embed="rId3"/>
          <a:srcRect l="23301" r="-2" b="-2"/>
          <a:stretch>
            <a:fillRect/>
          </a:stretch>
        </p:blipFill>
        <p:spPr>
          <a:xfrm>
            <a:off x="4981575" y="735286"/>
            <a:ext cx="6495042" cy="5419642"/>
          </a:xfrm>
          <a:prstGeom prst="rect">
            <a:avLst/>
          </a:prstGeom>
          <a:noFill/>
        </p:spPr>
      </p:pic>
      <p:pic>
        <p:nvPicPr>
          <p:cNvPr id="6" name="Graphic 5" descr="Diploma roll with solid fill">
            <a:extLst>
              <a:ext uri="{FF2B5EF4-FFF2-40B4-BE49-F238E27FC236}">
                <a16:creationId xmlns:a16="http://schemas.microsoft.com/office/drawing/2014/main" id="{0F890D86-1E50-850C-E7A8-D53B76C58D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097" y="3667214"/>
            <a:ext cx="1298768" cy="1298768"/>
          </a:xfrm>
          <a:prstGeom prst="rect">
            <a:avLst/>
          </a:prstGeom>
        </p:spPr>
      </p:pic>
      <p:pic>
        <p:nvPicPr>
          <p:cNvPr id="9" name="Graphic 8" descr="Classroom with solid fill">
            <a:extLst>
              <a:ext uri="{FF2B5EF4-FFF2-40B4-BE49-F238E27FC236}">
                <a16:creationId xmlns:a16="http://schemas.microsoft.com/office/drawing/2014/main" id="{20768B46-403B-CE68-0F0B-BBEB70106B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7167" y="2317388"/>
            <a:ext cx="1176636" cy="1176636"/>
          </a:xfrm>
          <a:prstGeom prst="rect">
            <a:avLst/>
          </a:prstGeom>
        </p:spPr>
      </p:pic>
      <p:pic>
        <p:nvPicPr>
          <p:cNvPr id="12" name="Graphic 11" descr="Medical with solid fill">
            <a:extLst>
              <a:ext uri="{FF2B5EF4-FFF2-40B4-BE49-F238E27FC236}">
                <a16:creationId xmlns:a16="http://schemas.microsoft.com/office/drawing/2014/main" id="{B763F623-2755-67A2-F408-490E3ABC9E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7085" y="4915445"/>
            <a:ext cx="1089075" cy="1089075"/>
          </a:xfrm>
          <a:prstGeom prst="rect">
            <a:avLst/>
          </a:prstGeom>
        </p:spPr>
      </p:pic>
    </p:spTree>
    <p:extLst>
      <p:ext uri="{BB962C8B-B14F-4D97-AF65-F5344CB8AC3E}">
        <p14:creationId xmlns:p14="http://schemas.microsoft.com/office/powerpoint/2010/main" val="154222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2F37E5-DA8A-C15B-F453-E9567FBD4CCE}"/>
              </a:ext>
            </a:extLst>
          </p:cNvPr>
          <p:cNvSpPr>
            <a:spLocks noGrp="1"/>
          </p:cNvSpPr>
          <p:nvPr>
            <p:ph idx="1"/>
          </p:nvPr>
        </p:nvSpPr>
        <p:spPr>
          <a:xfrm>
            <a:off x="841902" y="2412310"/>
            <a:ext cx="3297771" cy="3723314"/>
          </a:xfrm>
        </p:spPr>
        <p:txBody>
          <a:bodyPr>
            <a:normAutofit fontScale="92500"/>
          </a:bodyPr>
          <a:lstStyle/>
          <a:p>
            <a:r>
              <a:rPr lang="en-GB" dirty="0">
                <a:latin typeface="Aptos Display" panose="020B0004020202020204" pitchFamily="34" charset="0"/>
              </a:rPr>
              <a:t>Ambiguity</a:t>
            </a:r>
          </a:p>
          <a:p>
            <a:r>
              <a:rPr lang="en-GB" dirty="0">
                <a:latin typeface="Aptos Display" panose="020B0004020202020204" pitchFamily="34" charset="0"/>
              </a:rPr>
              <a:t>Uncertainty</a:t>
            </a:r>
          </a:p>
          <a:p>
            <a:r>
              <a:rPr lang="en-GB" dirty="0">
                <a:latin typeface="Aptos Display" panose="020B0004020202020204" pitchFamily="34" charset="0"/>
              </a:rPr>
              <a:t>Reflective practice</a:t>
            </a:r>
          </a:p>
          <a:p>
            <a:r>
              <a:rPr lang="en-GB" dirty="0">
                <a:latin typeface="Aptos Display" panose="020B0004020202020204" pitchFamily="34" charset="0"/>
              </a:rPr>
              <a:t>Communication skills – ‘Difficult conversations’</a:t>
            </a:r>
          </a:p>
          <a:p>
            <a:r>
              <a:rPr lang="en-GB" sz="2800" dirty="0">
                <a:latin typeface="Aptos Display" panose="020B0004020202020204" pitchFamily="34" charset="0"/>
              </a:rPr>
              <a:t>What else should a ‘professional skillset’ for MUS include?</a:t>
            </a:r>
          </a:p>
        </p:txBody>
      </p:sp>
      <p:pic>
        <p:nvPicPr>
          <p:cNvPr id="6" name="Picture 5" descr="Question mark on green pastel background">
            <a:extLst>
              <a:ext uri="{FF2B5EF4-FFF2-40B4-BE49-F238E27FC236}">
                <a16:creationId xmlns:a16="http://schemas.microsoft.com/office/drawing/2014/main" id="{10A227EB-1D99-7FDB-4010-A5EDCE60ADA7}"/>
              </a:ext>
            </a:extLst>
          </p:cNvPr>
          <p:cNvPicPr>
            <a:picLocks noChangeAspect="1"/>
          </p:cNvPicPr>
          <p:nvPr/>
        </p:nvPicPr>
        <p:blipFill>
          <a:blip r:embed="rId3">
            <a:extLst>
              <a:ext uri="{28A0092B-C50C-407E-A947-70E740481C1C}">
                <a14:useLocalDpi xmlns:a14="http://schemas.microsoft.com/office/drawing/2010/main" val="0"/>
              </a:ext>
            </a:extLst>
          </a:blip>
          <a:srcRect l="10118" r="-3" b="-3"/>
          <a:stretch>
            <a:fillRect/>
          </a:stretch>
        </p:blipFill>
        <p:spPr>
          <a:xfrm>
            <a:off x="4981575" y="735286"/>
            <a:ext cx="6495042" cy="5419642"/>
          </a:xfrm>
          <a:prstGeom prst="rect">
            <a:avLst/>
          </a:prstGeom>
        </p:spPr>
      </p:pic>
      <p:sp>
        <p:nvSpPr>
          <p:cNvPr id="7" name="Title 1">
            <a:extLst>
              <a:ext uri="{FF2B5EF4-FFF2-40B4-BE49-F238E27FC236}">
                <a16:creationId xmlns:a16="http://schemas.microsoft.com/office/drawing/2014/main" id="{AE7D9BC7-EA4F-7EF8-31A2-3CA14C07162F}"/>
              </a:ext>
            </a:extLst>
          </p:cNvPr>
          <p:cNvSpPr>
            <a:spLocks noGrp="1"/>
          </p:cNvSpPr>
          <p:nvPr>
            <p:ph type="title"/>
          </p:nvPr>
        </p:nvSpPr>
        <p:spPr>
          <a:xfrm>
            <a:off x="704088" y="914400"/>
            <a:ext cx="3799763" cy="1473200"/>
          </a:xfrm>
        </p:spPr>
        <p:txBody>
          <a:bodyPr>
            <a:normAutofit/>
          </a:bodyPr>
          <a:lstStyle/>
          <a:p>
            <a:pPr>
              <a:lnSpc>
                <a:spcPct val="90000"/>
              </a:lnSpc>
            </a:pPr>
            <a:r>
              <a:rPr lang="en-GB" sz="2500" dirty="0"/>
              <a:t>Question 1: </a:t>
            </a:r>
            <a:br>
              <a:rPr lang="en-GB" sz="2500" dirty="0"/>
            </a:br>
            <a:r>
              <a:rPr lang="en-GB" sz="2500" dirty="0"/>
              <a:t>which ‘topics’ are relevant to MUS?</a:t>
            </a:r>
          </a:p>
        </p:txBody>
      </p:sp>
    </p:spTree>
    <p:extLst>
      <p:ext uri="{BB962C8B-B14F-4D97-AF65-F5344CB8AC3E}">
        <p14:creationId xmlns:p14="http://schemas.microsoft.com/office/powerpoint/2010/main" val="53032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208B64-763F-69E0-5E51-D2B80B0C8A1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33710-21E2-6646-3635-79959E1846F8}"/>
              </a:ext>
            </a:extLst>
          </p:cNvPr>
          <p:cNvSpPr>
            <a:spLocks noGrp="1"/>
          </p:cNvSpPr>
          <p:nvPr>
            <p:ph type="title"/>
          </p:nvPr>
        </p:nvSpPr>
        <p:spPr>
          <a:xfrm>
            <a:off x="6696186" y="909637"/>
            <a:ext cx="4800600" cy="1307592"/>
          </a:xfrm>
        </p:spPr>
        <p:txBody>
          <a:bodyPr>
            <a:normAutofit/>
          </a:bodyPr>
          <a:lstStyle/>
          <a:p>
            <a:pPr>
              <a:lnSpc>
                <a:spcPct val="90000"/>
              </a:lnSpc>
            </a:pPr>
            <a:r>
              <a:rPr lang="en-GB" sz="2200"/>
              <a:t>QU 2: What opportunities exist for patients to be proactively involved in health professions education?</a:t>
            </a:r>
          </a:p>
        </p:txBody>
      </p:sp>
      <p:pic>
        <p:nvPicPr>
          <p:cNvPr id="5" name="Picture 4" descr="Gears">
            <a:extLst>
              <a:ext uri="{FF2B5EF4-FFF2-40B4-BE49-F238E27FC236}">
                <a16:creationId xmlns:a16="http://schemas.microsoft.com/office/drawing/2014/main" id="{7C5778B6-985A-E0C8-C20F-CAB6EF7FBE69}"/>
              </a:ext>
            </a:extLst>
          </p:cNvPr>
          <p:cNvPicPr>
            <a:picLocks noChangeAspect="1"/>
          </p:cNvPicPr>
          <p:nvPr/>
        </p:nvPicPr>
        <p:blipFill>
          <a:blip r:embed="rId3">
            <a:extLst>
              <a:ext uri="{28A0092B-C50C-407E-A947-70E740481C1C}">
                <a14:useLocalDpi xmlns:a14="http://schemas.microsoft.com/office/drawing/2010/main" val="0"/>
              </a:ext>
            </a:extLst>
          </a:blip>
          <a:srcRect l="23920" r="17250" b="-1"/>
          <a:stretch>
            <a:fillRect/>
          </a:stretch>
        </p:blipFill>
        <p:spPr>
          <a:xfrm>
            <a:off x="20" y="10"/>
            <a:ext cx="6044164" cy="6857990"/>
          </a:xfrm>
          <a:prstGeom prst="rect">
            <a:avLst/>
          </a:prstGeom>
        </p:spPr>
      </p:pic>
      <p:cxnSp>
        <p:nvCxnSpPr>
          <p:cNvPr id="12" name="Straight Connector 11">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128218-F974-9C7D-0FC1-643028196FC5}"/>
              </a:ext>
            </a:extLst>
          </p:cNvPr>
          <p:cNvSpPr>
            <a:spLocks noGrp="1"/>
          </p:cNvSpPr>
          <p:nvPr>
            <p:ph idx="1"/>
          </p:nvPr>
        </p:nvSpPr>
        <p:spPr>
          <a:xfrm>
            <a:off x="6696186" y="2221992"/>
            <a:ext cx="4800600" cy="3739896"/>
          </a:xfrm>
        </p:spPr>
        <p:txBody>
          <a:bodyPr>
            <a:normAutofit/>
          </a:bodyPr>
          <a:lstStyle/>
          <a:p>
            <a:pPr marL="0" indent="0">
              <a:buNone/>
            </a:pPr>
            <a:r>
              <a:rPr lang="en-GB" dirty="0">
                <a:latin typeface="Aptos Display" panose="020B0004020202020204" pitchFamily="34" charset="0"/>
              </a:rPr>
              <a:t>University Patient and Public Engagement and Involvement networks</a:t>
            </a:r>
          </a:p>
          <a:p>
            <a:r>
              <a:rPr lang="en-GB" dirty="0">
                <a:latin typeface="Aptos Display" panose="020B0004020202020204" pitchFamily="34" charset="0"/>
                <a:hlinkClick r:id="rId4"/>
              </a:rPr>
              <a:t>UCL Faculty of Medical Sciences</a:t>
            </a:r>
            <a:endParaRPr lang="en-GB" dirty="0">
              <a:latin typeface="Aptos Display" panose="020B0004020202020204" pitchFamily="34" charset="0"/>
            </a:endParaRPr>
          </a:p>
          <a:p>
            <a:r>
              <a:rPr lang="en-GB" dirty="0">
                <a:latin typeface="Aptos Display" panose="020B0004020202020204" pitchFamily="34" charset="0"/>
              </a:rPr>
              <a:t>UCL Primary Care and Population Health Network</a:t>
            </a:r>
          </a:p>
          <a:p>
            <a:r>
              <a:rPr lang="en-GB" dirty="0">
                <a:latin typeface="Aptos Display" panose="020B0004020202020204" pitchFamily="34" charset="0"/>
                <a:hlinkClick r:id="rId5"/>
              </a:rPr>
              <a:t>Medical Education PPI Group</a:t>
            </a:r>
            <a:endParaRPr lang="en-GB" dirty="0">
              <a:latin typeface="Aptos Display" panose="020B0004020202020204" pitchFamily="34" charset="0"/>
            </a:endParaRPr>
          </a:p>
          <a:p>
            <a:pPr marL="0" indent="0">
              <a:buNone/>
            </a:pPr>
            <a:r>
              <a:rPr lang="en-GB" dirty="0">
                <a:latin typeface="Aptos Display" panose="020B0004020202020204" pitchFamily="34" charset="0"/>
              </a:rPr>
              <a:t>Healthcare Education body PPI networks</a:t>
            </a:r>
          </a:p>
          <a:p>
            <a:r>
              <a:rPr lang="en-GB" dirty="0">
                <a:latin typeface="Aptos Display" panose="020B0004020202020204" pitchFamily="34" charset="0"/>
              </a:rPr>
              <a:t>PPI stipulated by </a:t>
            </a:r>
            <a:r>
              <a:rPr lang="en-GB" dirty="0">
                <a:latin typeface="Aptos Display" panose="020B0004020202020204" pitchFamily="34" charset="0"/>
                <a:hlinkClick r:id="rId6"/>
              </a:rPr>
              <a:t>General Medical Council</a:t>
            </a:r>
            <a:endParaRPr lang="en-GB" dirty="0">
              <a:latin typeface="Aptos Display" panose="020B0004020202020204" pitchFamily="34" charset="0"/>
            </a:endParaRPr>
          </a:p>
          <a:p>
            <a:pPr marL="457200" lvl="1" indent="0">
              <a:buNone/>
            </a:pPr>
            <a:endParaRPr lang="en-GB" dirty="0">
              <a:latin typeface="Aptos Display" panose="020B0004020202020204" pitchFamily="34" charset="0"/>
            </a:endParaRPr>
          </a:p>
          <a:p>
            <a:pPr marL="0" indent="0">
              <a:buNone/>
            </a:pPr>
            <a:endParaRPr lang="en-GB" dirty="0">
              <a:latin typeface="Aptos Display" panose="020B0004020202020204" pitchFamily="34" charset="0"/>
            </a:endParaRPr>
          </a:p>
          <a:p>
            <a:endParaRPr lang="en-GB" dirty="0">
              <a:latin typeface="Aptos Display" panose="020B0004020202020204" pitchFamily="34" charset="0"/>
            </a:endParaRPr>
          </a:p>
        </p:txBody>
      </p:sp>
      <p:cxnSp>
        <p:nvCxnSpPr>
          <p:cNvPr id="14" name="Straight Connector 13">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11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AFD1E8-3D27-693E-C2BB-72C4987F318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A752E5-2333-21D2-E513-ECFD09461448}"/>
              </a:ext>
            </a:extLst>
          </p:cNvPr>
          <p:cNvSpPr>
            <a:spLocks noGrp="1"/>
          </p:cNvSpPr>
          <p:nvPr>
            <p:ph type="title"/>
          </p:nvPr>
        </p:nvSpPr>
        <p:spPr>
          <a:xfrm>
            <a:off x="704088" y="914400"/>
            <a:ext cx="5195889" cy="1316736"/>
          </a:xfrm>
        </p:spPr>
        <p:txBody>
          <a:bodyPr>
            <a:normAutofit/>
          </a:bodyPr>
          <a:lstStyle/>
          <a:p>
            <a:r>
              <a:rPr lang="en-GB" dirty="0"/>
              <a:t>Takeaway MESSAGE </a:t>
            </a:r>
          </a:p>
        </p:txBody>
      </p:sp>
      <p:cxnSp>
        <p:nvCxnSpPr>
          <p:cNvPr id="11" name="Straight Connector 10">
            <a:extLst>
              <a:ext uri="{FF2B5EF4-FFF2-40B4-BE49-F238E27FC236}">
                <a16:creationId xmlns:a16="http://schemas.microsoft.com/office/drawing/2014/main" id="{F2B951FD-94F7-E138-3EC2-A66A551D91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079674C-CB11-EEC0-205E-2FE3FF874C4A}"/>
              </a:ext>
            </a:extLst>
          </p:cNvPr>
          <p:cNvSpPr>
            <a:spLocks noGrp="1"/>
          </p:cNvSpPr>
          <p:nvPr>
            <p:ph idx="1"/>
          </p:nvPr>
        </p:nvSpPr>
        <p:spPr>
          <a:xfrm>
            <a:off x="704088" y="2231135"/>
            <a:ext cx="5195889" cy="4182021"/>
          </a:xfrm>
        </p:spPr>
        <p:txBody>
          <a:bodyPr>
            <a:normAutofit fontScale="92500" lnSpcReduction="20000"/>
          </a:bodyPr>
          <a:lstStyle/>
          <a:p>
            <a:r>
              <a:rPr lang="en-GB" dirty="0">
                <a:latin typeface="Aptos Display" panose="020B0004020202020204" pitchFamily="34" charset="0"/>
              </a:rPr>
              <a:t>There are opportunities to have an impact in education</a:t>
            </a:r>
          </a:p>
          <a:p>
            <a:r>
              <a:rPr lang="en-GB" dirty="0">
                <a:latin typeface="Aptos Display" panose="020B0004020202020204" pitchFamily="34" charset="0"/>
              </a:rPr>
              <a:t>Salient questions that might help us to better understand these include:</a:t>
            </a:r>
          </a:p>
          <a:p>
            <a:pPr marL="514350" indent="-514350">
              <a:buFont typeface="+mj-lt"/>
              <a:buAutoNum type="arabicPeriod"/>
            </a:pPr>
            <a:r>
              <a:rPr lang="en-GB" sz="2000" dirty="0">
                <a:latin typeface="Aptos Display" panose="020B0004020202020204" pitchFamily="34" charset="0"/>
              </a:rPr>
              <a:t>What opportunities exist to make sure topics relevant to MUS are included in healthcare professionals’ training?</a:t>
            </a:r>
          </a:p>
          <a:p>
            <a:pPr marL="514350" indent="-514350">
              <a:buFont typeface="+mj-lt"/>
              <a:buAutoNum type="arabicPeriod"/>
            </a:pPr>
            <a:r>
              <a:rPr lang="en-GB" sz="2000" dirty="0">
                <a:latin typeface="Aptos Display" panose="020B0004020202020204" pitchFamily="34" charset="0"/>
              </a:rPr>
              <a:t>What opportunities exist for people experiencing MUS to be proactively involved in the education of healthcare professionals?</a:t>
            </a:r>
          </a:p>
          <a:p>
            <a:pPr marL="514350" indent="-514350">
              <a:buFont typeface="+mj-lt"/>
              <a:buAutoNum type="arabicPeriod"/>
            </a:pPr>
            <a:r>
              <a:rPr lang="en-GB" sz="2000" dirty="0">
                <a:latin typeface="Aptos Display" panose="020B0004020202020204" pitchFamily="34" charset="0"/>
              </a:rPr>
              <a:t>In what ways can patients be involved - not just as recipients of care, but as partners in shaping the healthcare system?</a:t>
            </a:r>
            <a:endParaRPr lang="en-GB" dirty="0">
              <a:latin typeface="Aptos Display" panose="020B0004020202020204" pitchFamily="34" charset="0"/>
            </a:endParaRPr>
          </a:p>
          <a:p>
            <a:endParaRPr lang="en-GB" dirty="0">
              <a:latin typeface="Aptos Display" panose="020B0004020202020204" pitchFamily="34" charset="0"/>
            </a:endParaRPr>
          </a:p>
        </p:txBody>
      </p:sp>
      <p:pic>
        <p:nvPicPr>
          <p:cNvPr id="4" name="Content Placeholder 4">
            <a:extLst>
              <a:ext uri="{FF2B5EF4-FFF2-40B4-BE49-F238E27FC236}">
                <a16:creationId xmlns:a16="http://schemas.microsoft.com/office/drawing/2014/main" id="{02F6C12E-F09E-DD5D-CF58-62652718C5A9}"/>
              </a:ext>
            </a:extLst>
          </p:cNvPr>
          <p:cNvPicPr>
            <a:picLocks noChangeAspect="1"/>
          </p:cNvPicPr>
          <p:nvPr/>
        </p:nvPicPr>
        <p:blipFill>
          <a:blip r:embed="rId3">
            <a:extLst>
              <a:ext uri="{28A0092B-C50C-407E-A947-70E740481C1C}">
                <a14:useLocalDpi xmlns:a14="http://schemas.microsoft.com/office/drawing/2010/main" val="0"/>
              </a:ext>
            </a:extLst>
          </a:blip>
          <a:srcRect l="21914" r="21913" b="-2"/>
          <a:stretch>
            <a:fillRect/>
          </a:stretch>
        </p:blipFill>
        <p:spPr>
          <a:xfrm>
            <a:off x="6420752" y="-1"/>
            <a:ext cx="5771248" cy="6857999"/>
          </a:xfrm>
          <a:prstGeom prst="rect">
            <a:avLst/>
          </a:prstGeom>
        </p:spPr>
      </p:pic>
    </p:spTree>
    <p:extLst>
      <p:ext uri="{BB962C8B-B14F-4D97-AF65-F5344CB8AC3E}">
        <p14:creationId xmlns:p14="http://schemas.microsoft.com/office/powerpoint/2010/main" val="975017732"/>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faf88fe-a998-4c5b-93c9-210a11d9a5c2}" enabled="0" method="" siteId="{1faf88fe-a998-4c5b-93c9-210a11d9a5c2}" removed="1"/>
</clbl:labelList>
</file>

<file path=docProps/app.xml><?xml version="1.0" encoding="utf-8"?>
<Properties xmlns="http://schemas.openxmlformats.org/officeDocument/2006/extended-properties" xmlns:vt="http://schemas.openxmlformats.org/officeDocument/2006/docPropsVTypes">
  <TotalTime>1226</TotalTime>
  <Words>569</Words>
  <Application>Microsoft Office PowerPoint</Application>
  <PresentationFormat>Widescreen</PresentationFormat>
  <Paragraphs>49</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Calisto MT</vt:lpstr>
      <vt:lpstr>Univers Condensed</vt:lpstr>
      <vt:lpstr>ChronicleVTI</vt:lpstr>
      <vt:lpstr>Medically unexplained symptoms   an educational perspective</vt:lpstr>
      <vt:lpstr>Opportunities in education and training</vt:lpstr>
      <vt:lpstr>Salient questions:</vt:lpstr>
      <vt:lpstr>Question 1: how are health professionals trained?</vt:lpstr>
      <vt:lpstr>Question 1:  which ‘topics’ are relevant to MUS?</vt:lpstr>
      <vt:lpstr>QU 2: What opportunities exist for patients to be proactively involved in health professions education?</vt:lpstr>
      <vt:lpstr>Takeaway MESSAGE </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Kronfli, Miranda</dc:creator>
  <cp:lastModifiedBy>Steven Walker</cp:lastModifiedBy>
  <cp:revision>3</cp:revision>
  <dcterms:created xsi:type="dcterms:W3CDTF">2025-06-24T13:26:49Z</dcterms:created>
  <dcterms:modified xsi:type="dcterms:W3CDTF">2025-06-26T14:43:23Z</dcterms:modified>
</cp:coreProperties>
</file>