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429" r:id="rId6"/>
    <p:sldId id="436" r:id="rId7"/>
    <p:sldId id="437" r:id="rId8"/>
    <p:sldId id="438" r:id="rId9"/>
    <p:sldId id="261" r:id="rId10"/>
    <p:sldId id="439" r:id="rId11"/>
    <p:sldId id="440" r:id="rId12"/>
    <p:sldId id="265" r:id="rId13"/>
    <p:sldId id="262" r:id="rId14"/>
    <p:sldId id="263" r:id="rId15"/>
    <p:sldId id="264" r:id="rId16"/>
    <p:sldId id="44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5"/>
    <p:restoredTop sz="96327"/>
  </p:normalViewPr>
  <p:slideViewPr>
    <p:cSldViewPr snapToGrid="0">
      <p:cViewPr varScale="1">
        <p:scale>
          <a:sx n="80" d="100"/>
          <a:sy n="80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D128E-8F1F-7449-97FC-F29C48594D0C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599C9-4A47-C540-8DDC-1EA2B85A6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4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0B800-0C08-8505-A484-E3C33F25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A4B2-5BF0-D149-BF1B-189045CDEE15}" type="datetime1">
              <a:rPr lang="en-GB" smtClean="0"/>
              <a:t>23/06/2025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92943-8A01-0DED-3480-43A6A29C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195BC-0ADB-E9FD-2A94-A5A2F489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C05084-DCF7-1FF7-1E1A-A51D73443B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A6003042-D0A9-9DC1-AC3C-B58E4F412F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692" y="282653"/>
            <a:ext cx="2971576" cy="901378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642CEF-7B6C-49C6-06EA-71516FC31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92" y="2514600"/>
            <a:ext cx="10872787" cy="914400"/>
          </a:xfrm>
        </p:spPr>
        <p:txBody>
          <a:bodyPr>
            <a:normAutofit/>
          </a:bodyPr>
          <a:lstStyle>
            <a:lvl1pPr marL="0" indent="0">
              <a:buNone/>
              <a:defRPr sz="5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3EE6DDF-E673-4EF7-8E28-2AD7383D2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692" y="3981843"/>
            <a:ext cx="10872787" cy="91440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Presentation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851C054-1553-ACEF-2834-30CB88E6D8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9884" y="5552588"/>
            <a:ext cx="5621032" cy="9144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528760A-0591-1473-FA1D-7EA44247E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0916" y="5552588"/>
            <a:ext cx="5621032" cy="9144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1CF34908-EDE1-84CE-BF77-2EDF23B0E3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60815" y="5590993"/>
            <a:ext cx="1256217" cy="75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5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42BAD-E11D-E03F-8DD7-EFE5D56F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C829-83D9-E348-BEE0-FCA4F898DC37}" type="datetime1">
              <a:rPr lang="en-GB" smtClean="0"/>
              <a:t>23/06/2025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8792-42A4-C118-8092-AC240E4C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C7256-4BE4-9904-A949-6FAE919F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8EA9B8-0526-170A-4EE2-44998BC20D75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41FB2C9-9E1E-20B1-7686-D5DC07965E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3844" y="243589"/>
            <a:ext cx="11009956" cy="42722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Insert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4419EB-6365-D3DB-BBB3-AD8B72B415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1234" y="1164522"/>
            <a:ext cx="7369175" cy="4948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7B4FE02-F1F0-400A-CCBD-1F0951EDE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300" y="1157288"/>
            <a:ext cx="4089400" cy="4956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76844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42BAD-E11D-E03F-8DD7-EFE5D56F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C829-83D9-E348-BEE0-FCA4F898DC37}" type="datetime1">
              <a:rPr lang="en-GB" smtClean="0"/>
              <a:t>23/06/2025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8792-42A4-C118-8092-AC240E4C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C7256-4BE4-9904-A949-6FAE919F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8EA9B8-0526-170A-4EE2-44998BC20D75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41FB2C9-9E1E-20B1-7686-D5DC07965E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3844" y="243589"/>
            <a:ext cx="11009956" cy="42722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Insert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4419EB-6365-D3DB-BBB3-AD8B72B415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2760" y="1164522"/>
            <a:ext cx="11677650" cy="4948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4581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98539C-6D96-65DB-3617-869C4851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C01144F-9CD4-01BF-B17B-1F51A154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844" y="136525"/>
            <a:ext cx="11009956" cy="666363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0FCBC-74E4-FF04-687C-9FF64C4A97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3844" y="1253330"/>
            <a:ext cx="11283779" cy="4859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A66CB-A184-E2C1-46FB-D30A4236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DCC9-7F07-5342-B61C-345460B90B12}" type="datetime1">
              <a:rPr lang="en-GB" smtClean="0"/>
              <a:t>23/06/2025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B5F3A-56BC-5DC6-0CB4-8524E9A2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86CD-4E2F-7998-9D71-BEA3CB33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7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940432-05C0-8D2B-D623-E1C4368E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3168-6EA7-7641-B706-E7779239FF40}" type="datetime1">
              <a:rPr lang="en-GB" smtClean="0"/>
              <a:t>23/06/2025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5B975-D961-3820-589F-FF2B437E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Academic Unit of Primary Medical Care, University of Sheffield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23391-D962-08C4-699E-893E38F9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B9A049-9CF8-7774-C1BF-6E137C92A4E6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CF67A5D-5DBE-8129-BE67-41D7D5ACE2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3844" y="243589"/>
            <a:ext cx="11009956" cy="42722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49317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0FCBC-74E4-FF04-687C-9FF64C4A97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3844" y="1253330"/>
            <a:ext cx="11283779" cy="4859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A66CB-A184-E2C1-46FB-D30A4236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DCC9-7F07-5342-B61C-345460B90B12}" type="datetime1">
              <a:rPr lang="en-GB" smtClean="0"/>
              <a:t>23/06/2025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B5F3A-56BC-5DC6-0CB4-8524E9A2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Academic Unit of Primary Medical Care, University of Sheffield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86CD-4E2F-7998-9D71-BEA3CB33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8539C-6D96-65DB-3617-869C4851A8E8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21085D-5B5B-B1E9-0AE8-527D959F66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3844" y="243589"/>
            <a:ext cx="11009956" cy="42722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85893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0FCBC-74E4-FF04-687C-9FF64C4A97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3845" y="1253330"/>
            <a:ext cx="5487112" cy="4859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A66CB-A184-E2C1-46FB-D30A4236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6630-3E41-9F47-A2B2-0100248A62D0}" type="datetime1">
              <a:rPr lang="en-GB" smtClean="0"/>
              <a:t>23/06/2025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B5F3A-56BC-5DC6-0CB4-8524E9A2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Academic Unit of Primary Medical Care, University of Sheffield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86CD-4E2F-7998-9D71-BEA3CB33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8539C-6D96-65DB-3617-869C4851A8E8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21085D-5B5B-B1E9-0AE8-527D959F66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3844" y="243589"/>
            <a:ext cx="11009956" cy="42722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Insert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56F4E8-20C2-D306-8701-7748C2D50AD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1043" y="1253331"/>
            <a:ext cx="5487112" cy="485942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52797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42BAD-E11D-E03F-8DD7-EFE5D56F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DD8B-4B82-E34F-8778-82A129EA8A3D}" type="datetime1">
              <a:rPr lang="en-GB" smtClean="0"/>
              <a:t>23/06/2025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8792-42A4-C118-8092-AC240E4C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Academic Unit of Primary Medical Care, University of Sheffield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C7256-4BE4-9904-A949-6FAE919F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8EA9B8-0526-170A-4EE2-44998BC20D75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41FB2C9-9E1E-20B1-7686-D5DC07965E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3844" y="243589"/>
            <a:ext cx="11009956" cy="42722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9A3E41-0597-3192-3DBA-0B4D20DC96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3845" y="1253330"/>
            <a:ext cx="3694755" cy="4859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D397389-C582-415D-B041-FC57E22FB5E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39333" y="1253330"/>
            <a:ext cx="3694755" cy="4859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29CC15-89B1-D103-CD8A-BF80C0D89D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34822" y="1253330"/>
            <a:ext cx="3694755" cy="485942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71236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42BAD-E11D-E03F-8DD7-EFE5D56F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C829-83D9-E348-BEE0-FCA4F898DC37}" type="datetime1">
              <a:rPr lang="en-GB" smtClean="0"/>
              <a:t>23/06/2025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8792-42A4-C118-8092-AC240E4C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Academic Unit of Primary Medical Care, University of Sheffield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C7256-4BE4-9904-A949-6FAE919F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8EA9B8-0526-170A-4EE2-44998BC20D75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41FB2C9-9E1E-20B1-7686-D5DC07965E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3844" y="243589"/>
            <a:ext cx="11009956" cy="42722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9A3E41-0597-3192-3DBA-0B4D20DC96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3845" y="1253331"/>
            <a:ext cx="7329164" cy="493892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29CC15-89B1-D103-CD8A-BF80C0D89D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34822" y="1842052"/>
            <a:ext cx="3694755" cy="435020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B46CB53-7CB8-5B3C-BE49-9B20D84FCC5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34821" y="1253331"/>
            <a:ext cx="3694755" cy="49090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01980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53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der - Flaming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3F19FE-01C2-98F4-B8BF-CAE4066C46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BE810-23B4-C541-FDE1-990340D6C8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5850" y="2971800"/>
            <a:ext cx="7067550" cy="242570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36557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- Teal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193171-0519-E70D-9518-FD5257660F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B2EE17A-3BFC-FF46-A3D7-CDC9F1B6A4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5850" y="2971800"/>
            <a:ext cx="7067550" cy="242570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44279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3E179-9738-841F-B2A5-DA69F478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C2B41-A8AA-68A2-ECDC-D282475CE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F489-CEF4-D1E2-AA8D-656282974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741EA-11A6-3447-BAD2-720E27894BF2}" type="datetime1">
              <a:rPr lang="en-GB" smtClean="0"/>
              <a:t>23/06/2025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53336-989C-B42A-BBE3-46163978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Academic Unit of Primary Medical Care, University of Sheffield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6A317-86E5-373E-71C5-1246FEB0D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AFA59-1A5E-4448-B365-E0C6238BD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3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1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822760-D268-4F4E-E15F-937B0B4DCC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researcher’s 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996AB-7971-BF44-05C1-31CD4D06B9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Chris Burton, Professor of Primary Medical Care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ADAF3-C9A1-ED47-5DB9-9A1295942E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chris.burton@sheffield.ac.uk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E21F9-8F79-FF4C-A01C-AEA764AB79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3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1445B-E132-C08F-20D4-5E05C06A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0B0FB-69D4-87FB-8E27-611779824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Dual loops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554C24-F6D2-F315-904A-178B98B82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91" b="33730"/>
          <a:stretch/>
        </p:blipFill>
        <p:spPr>
          <a:xfrm>
            <a:off x="1556640" y="1433243"/>
            <a:ext cx="9017076" cy="4777483"/>
          </a:xfrm>
          <a:prstGeom prst="rect">
            <a:avLst/>
          </a:prstGeom>
        </p:spPr>
      </p:pic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C800E556-119A-C1BD-8D9B-01193C315023}"/>
              </a:ext>
            </a:extLst>
          </p:cNvPr>
          <p:cNvSpPr/>
          <p:nvPr/>
        </p:nvSpPr>
        <p:spPr>
          <a:xfrm>
            <a:off x="5726132" y="3729519"/>
            <a:ext cx="1363038" cy="69864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B47FDCE1-EFEE-6FDA-C9A6-C31FE0536AF8}"/>
              </a:ext>
            </a:extLst>
          </p:cNvPr>
          <p:cNvSpPr/>
          <p:nvPr/>
        </p:nvSpPr>
        <p:spPr>
          <a:xfrm rot="10800000">
            <a:off x="5631952" y="4631074"/>
            <a:ext cx="1363038" cy="69864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67EA68-BC04-11C7-F7F5-B6F1140240CB}"/>
              </a:ext>
            </a:extLst>
          </p:cNvPr>
          <p:cNvGrpSpPr/>
          <p:nvPr/>
        </p:nvGrpSpPr>
        <p:grpSpPr>
          <a:xfrm flipH="1">
            <a:off x="5827059" y="1926407"/>
            <a:ext cx="868268" cy="1023134"/>
            <a:chOff x="10546321" y="2279152"/>
            <a:chExt cx="1457218" cy="1600198"/>
          </a:xfrm>
        </p:grpSpPr>
        <p:sp>
          <p:nvSpPr>
            <p:cNvPr id="10" name="Curved Down Arrow 9">
              <a:extLst>
                <a:ext uri="{FF2B5EF4-FFF2-40B4-BE49-F238E27FC236}">
                  <a16:creationId xmlns:a16="http://schemas.microsoft.com/office/drawing/2014/main" id="{F212ABBA-6D30-3F79-C18D-BD07AAEEB48B}"/>
                </a:ext>
              </a:extLst>
            </p:cNvPr>
            <p:cNvSpPr/>
            <p:nvPr/>
          </p:nvSpPr>
          <p:spPr>
            <a:xfrm>
              <a:off x="10640501" y="2279152"/>
              <a:ext cx="1363038" cy="698643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Curved Down Arrow 10">
              <a:extLst>
                <a:ext uri="{FF2B5EF4-FFF2-40B4-BE49-F238E27FC236}">
                  <a16:creationId xmlns:a16="http://schemas.microsoft.com/office/drawing/2014/main" id="{08C1806F-BF73-C823-C11C-B8B6CB593943}"/>
                </a:ext>
              </a:extLst>
            </p:cNvPr>
            <p:cNvSpPr/>
            <p:nvPr/>
          </p:nvSpPr>
          <p:spPr>
            <a:xfrm rot="10800000">
              <a:off x="10546321" y="3180707"/>
              <a:ext cx="1363038" cy="698643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28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5FC566E-6C46-8A05-AF5C-C05131413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530" b="34138"/>
          <a:stretch/>
        </p:blipFill>
        <p:spPr>
          <a:xfrm>
            <a:off x="1464476" y="1383708"/>
            <a:ext cx="9097463" cy="475688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70672A-CD5B-359C-1A4A-BF3F2452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E00AD-E78C-45D2-C989-98701EE6C3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External things come into play too</a:t>
            </a: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2B05C4F0-7ABC-281E-5D1D-7C1E0A021F7B}"/>
              </a:ext>
            </a:extLst>
          </p:cNvPr>
          <p:cNvSpPr/>
          <p:nvPr/>
        </p:nvSpPr>
        <p:spPr>
          <a:xfrm>
            <a:off x="3149595" y="1691689"/>
            <a:ext cx="417689" cy="4176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2C6ED7E7-7E4E-610F-AAE3-E0E95DD87600}"/>
              </a:ext>
            </a:extLst>
          </p:cNvPr>
          <p:cNvSpPr/>
          <p:nvPr/>
        </p:nvSpPr>
        <p:spPr>
          <a:xfrm>
            <a:off x="9477024" y="2098913"/>
            <a:ext cx="417689" cy="4176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2D290A6C-449A-DEEA-C970-591325F67EA1}"/>
              </a:ext>
            </a:extLst>
          </p:cNvPr>
          <p:cNvSpPr/>
          <p:nvPr/>
        </p:nvSpPr>
        <p:spPr>
          <a:xfrm>
            <a:off x="9564508" y="3910908"/>
            <a:ext cx="417689" cy="4176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CB242DFB-9167-C50B-4CBA-F649BDDFF50D}"/>
              </a:ext>
            </a:extLst>
          </p:cNvPr>
          <p:cNvSpPr/>
          <p:nvPr/>
        </p:nvSpPr>
        <p:spPr>
          <a:xfrm>
            <a:off x="3143952" y="3553305"/>
            <a:ext cx="417689" cy="4176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60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3E4B62-2999-AD73-88DA-5BD14C48A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74" b="33614"/>
          <a:stretch/>
        </p:blipFill>
        <p:spPr>
          <a:xfrm>
            <a:off x="1707363" y="1262811"/>
            <a:ext cx="9049680" cy="474667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1480B0-42E1-5CF4-B460-4DA67C29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8B735-9A34-DA52-E587-43E68643F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When the system breaks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3723D5-4995-0F41-2EF3-373AE9FEBF9F}"/>
              </a:ext>
            </a:extLst>
          </p:cNvPr>
          <p:cNvSpPr/>
          <p:nvPr/>
        </p:nvSpPr>
        <p:spPr>
          <a:xfrm>
            <a:off x="4469260" y="4376792"/>
            <a:ext cx="1304818" cy="616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FF0000"/>
                </a:solidFill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76BE3409-70EE-8958-8743-95C4835DD68F}"/>
              </a:ext>
            </a:extLst>
          </p:cNvPr>
          <p:cNvSpPr/>
          <p:nvPr/>
        </p:nvSpPr>
        <p:spPr>
          <a:xfrm>
            <a:off x="5435029" y="1017677"/>
            <a:ext cx="3175571" cy="811659"/>
          </a:xfrm>
          <a:prstGeom prst="wedgeRoundRectCallout">
            <a:avLst>
              <a:gd name="adj1" fmla="val -38951"/>
              <a:gd name="adj2" fmla="val 7515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Dominance of cortical predictions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1544637-5E10-5D5B-39EF-DA31B9454FE7}"/>
              </a:ext>
            </a:extLst>
          </p:cNvPr>
          <p:cNvSpPr/>
          <p:nvPr/>
        </p:nvSpPr>
        <p:spPr>
          <a:xfrm flipH="1">
            <a:off x="1707363" y="3949186"/>
            <a:ext cx="3128482" cy="811659"/>
          </a:xfrm>
          <a:prstGeom prst="wedgeRoundRectCallout">
            <a:avLst>
              <a:gd name="adj1" fmla="val -38951"/>
              <a:gd name="adj2" fmla="val 7515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Distortion / loss of interoceptive signals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E014D536-4CB5-14F0-39AC-2B9B562DC8E6}"/>
              </a:ext>
            </a:extLst>
          </p:cNvPr>
          <p:cNvSpPr/>
          <p:nvPr/>
        </p:nvSpPr>
        <p:spPr>
          <a:xfrm>
            <a:off x="8219326" y="3636147"/>
            <a:ext cx="3175571" cy="811659"/>
          </a:xfrm>
          <a:prstGeom prst="wedgeRoundRectCallout">
            <a:avLst>
              <a:gd name="adj1" fmla="val -38951"/>
              <a:gd name="adj2" fmla="val 7515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Always-on allostatic signalling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6B9C3028-522C-76EC-F121-57B8A7123034}"/>
              </a:ext>
            </a:extLst>
          </p:cNvPr>
          <p:cNvSpPr/>
          <p:nvPr/>
        </p:nvSpPr>
        <p:spPr>
          <a:xfrm>
            <a:off x="8751870" y="1017676"/>
            <a:ext cx="3175571" cy="811659"/>
          </a:xfrm>
          <a:prstGeom prst="wedgeRoundRectCallout">
            <a:avLst>
              <a:gd name="adj1" fmla="val -38951"/>
              <a:gd name="adj2" fmla="val 7515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Persistent physical symptoms</a:t>
            </a:r>
          </a:p>
        </p:txBody>
      </p:sp>
    </p:spTree>
    <p:extLst>
      <p:ext uri="{BB962C8B-B14F-4D97-AF65-F5344CB8AC3E}">
        <p14:creationId xmlns:p14="http://schemas.microsoft.com/office/powerpoint/2010/main" val="13853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84AE8B-202C-F3BF-BAD6-CFC30E0D0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b="1" dirty="0"/>
              <a:t>Why is it wrong to exclude the body?</a:t>
            </a:r>
            <a:br>
              <a:rPr lang="en-GB" b="1" dirty="0"/>
            </a:br>
            <a:endParaRPr lang="en-GB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Because we will continue to find new things that will explain (part of) what’s going on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Because having risk factors for symptom disorders doesn’t stop you getting cancer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Because sometimes serious illnesses begin in innocuous or atypical ways </a:t>
            </a:r>
          </a:p>
          <a:p>
            <a:pPr fontAlgn="base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E54280-05EE-A650-960E-129B7019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7E6C8-9F8A-8CB6-F9FD-BDDEBA20A3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When symptoms are present, but all tests are negative?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E9B36-45EB-C39D-656A-E24FAFDAD2F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b="1" dirty="0"/>
              <a:t>Why is it wrong to exclude the brain/ mind?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Increasingly clear that persistent symptoms (like ”chronic pain”) are disorders in their own right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Psychological processes are </a:t>
            </a:r>
            <a:r>
              <a:rPr lang="en-GB" b="1" dirty="0"/>
              <a:t>one of many </a:t>
            </a:r>
            <a:r>
              <a:rPr lang="en-GB" dirty="0"/>
              <a:t>mechanisms the brain deploys to protect / conserve resources. We are all different: some people are naturally more careful / threat-aware than others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Positive criteria reduce the risk of  (mis-)attribution by default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506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7C133-C48F-3323-9F3F-C4B836A47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32C382-719B-1453-B5D6-C8E210D5D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Why is it right to hold both?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Causality is complex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Overlaps are common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Diagnosis can be a two-edged sword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Dual mechanisms</a:t>
            </a:r>
          </a:p>
          <a:p>
            <a:pPr fontAlgn="base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D4FA92-3809-872E-CA7F-01752C38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14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5D7C0-427B-0383-DA07-134526F73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When symptoms are present, but all tests are negative?</a:t>
            </a:r>
          </a:p>
          <a:p>
            <a:endParaRPr lang="en-GB" dirty="0"/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02AAD1B3-3064-7F28-E3EA-C5A82AD78322}"/>
              </a:ext>
            </a:extLst>
          </p:cNvPr>
          <p:cNvSpPr/>
          <p:nvPr/>
        </p:nvSpPr>
        <p:spPr>
          <a:xfrm>
            <a:off x="5848822" y="1311353"/>
            <a:ext cx="3775587" cy="1696065"/>
          </a:xfrm>
          <a:prstGeom prst="wedgeEllipseCallout">
            <a:avLst>
              <a:gd name="adj1" fmla="val -43099"/>
              <a:gd name="adj2" fmla="val 451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20% of people with ”severe” asthma have normal lung function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7BF4DE92-85F5-5086-B508-65E0A1AC65BA}"/>
              </a:ext>
            </a:extLst>
          </p:cNvPr>
          <p:cNvSpPr/>
          <p:nvPr/>
        </p:nvSpPr>
        <p:spPr>
          <a:xfrm>
            <a:off x="7578213" y="2895793"/>
            <a:ext cx="3775587" cy="1696065"/>
          </a:xfrm>
          <a:prstGeom prst="wedgeEllipseCallout">
            <a:avLst>
              <a:gd name="adj1" fmla="val 53776"/>
              <a:gd name="adj2" fmla="val 4945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If all my symptoms are due to X and there is no cure…….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A75756F6-AEBB-B5DC-E115-20EBA6E0E384}"/>
              </a:ext>
            </a:extLst>
          </p:cNvPr>
          <p:cNvSpPr/>
          <p:nvPr/>
        </p:nvSpPr>
        <p:spPr>
          <a:xfrm>
            <a:off x="5469195" y="4416694"/>
            <a:ext cx="3984521" cy="1939656"/>
          </a:xfrm>
          <a:prstGeom prst="wedgeEllipseCallout">
            <a:avLst>
              <a:gd name="adj1" fmla="val -39130"/>
              <a:gd name="adj2" fmla="val 570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Hypermobility and neurodiversity may reduce accuracy of symptom perception</a:t>
            </a:r>
          </a:p>
        </p:txBody>
      </p:sp>
    </p:spTree>
    <p:extLst>
      <p:ext uri="{BB962C8B-B14F-4D97-AF65-F5344CB8AC3E}">
        <p14:creationId xmlns:p14="http://schemas.microsoft.com/office/powerpoint/2010/main" val="372549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F521B-8809-F587-10C3-1E49151FE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Talk about this - dialogue rather than diatribe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Set up clinics – Helsinki Model or REAL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Teach it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Research it - at all levels (and across levels)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Proceed respectfully 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9678BE-C6FB-D146-8412-9AA593BF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15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66D513-F909-D309-854C-28D3396341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 what can we do?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DAD3FF4-6126-6825-0F23-AD1A2C573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58" y="1116805"/>
            <a:ext cx="4172365" cy="560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1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F2B323-C37F-F741-2630-A14C01D23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208" y="1253330"/>
            <a:ext cx="5487112" cy="1947070"/>
          </a:xfrm>
        </p:spPr>
        <p:txBody>
          <a:bodyPr/>
          <a:lstStyle/>
          <a:p>
            <a:r>
              <a:rPr lang="en-GB" dirty="0"/>
              <a:t>“</a:t>
            </a:r>
            <a:r>
              <a:rPr lang="en-GB" dirty="0" err="1"/>
              <a:t>Numquam</a:t>
            </a:r>
            <a:r>
              <a:rPr lang="en-GB" dirty="0"/>
              <a:t> </a:t>
            </a:r>
            <a:r>
              <a:rPr lang="en-GB" dirty="0" err="1"/>
              <a:t>ponenda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pluralitas</a:t>
            </a:r>
            <a:r>
              <a:rPr lang="en-GB" dirty="0"/>
              <a:t> sine necessitate”</a:t>
            </a:r>
          </a:p>
          <a:p>
            <a:r>
              <a:rPr lang="en-GB" dirty="0"/>
              <a:t>			Geoffrey of Ockham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98126A-1D2C-A45C-36D7-F54D41EF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3F556-DE8C-A90A-647A-C9BF70834C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Summing up –bright lighting and Occam’s razor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4EBD8CF-0628-9AF9-04F9-1B5EDFB7BC87}"/>
              </a:ext>
            </a:extLst>
          </p:cNvPr>
          <p:cNvSpPr txBox="1">
            <a:spLocks/>
          </p:cNvSpPr>
          <p:nvPr/>
        </p:nvSpPr>
        <p:spPr>
          <a:xfrm>
            <a:off x="6184208" y="1152976"/>
            <a:ext cx="5487112" cy="146037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“Plurality must never be posited without necessity”</a:t>
            </a:r>
          </a:p>
          <a:p>
            <a:r>
              <a:rPr lang="en-GB" dirty="0"/>
              <a:t>			Geoffrey of Ockham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876265B-FC8A-7332-CAC8-A4F7B01BA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13087" r="14984" b="20206"/>
          <a:stretch>
            <a:fillRect/>
          </a:stretch>
        </p:blipFill>
        <p:spPr bwMode="auto">
          <a:xfrm>
            <a:off x="504362" y="1178901"/>
            <a:ext cx="3814455" cy="369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C743C0B-C4FA-7351-29D3-C4A6186D453A}"/>
              </a:ext>
            </a:extLst>
          </p:cNvPr>
          <p:cNvSpPr txBox="1">
            <a:spLocks/>
          </p:cNvSpPr>
          <p:nvPr/>
        </p:nvSpPr>
        <p:spPr>
          <a:xfrm>
            <a:off x="6184208" y="4618328"/>
            <a:ext cx="5580444" cy="173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Persistent physical symptoms need “plurality” of thinking, with the brightest possible light turned upon them</a:t>
            </a:r>
            <a:endParaRPr lang="en-GB" dirty="0"/>
          </a:p>
        </p:txBody>
      </p:sp>
      <p:pic>
        <p:nvPicPr>
          <p:cNvPr id="1026" name="Picture 2" descr="gas-wall-bracket">
            <a:extLst>
              <a:ext uri="{FF2B5EF4-FFF2-40B4-BE49-F238E27FC236}">
                <a16:creationId xmlns:a16="http://schemas.microsoft.com/office/drawing/2014/main" id="{28E2399B-1B01-B8CC-62A2-A44E5A0BE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6" y="1178901"/>
            <a:ext cx="3962786" cy="421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65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FB47EB-8BD6-72C6-BBD8-47A852F3B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Graduated 1982, one lecture on “psychosomatic medicine” - including migraine and peptic ulcer.</a:t>
            </a:r>
          </a:p>
          <a:p>
            <a:r>
              <a:rPr lang="en-GB" sz="2000" dirty="0"/>
              <a:t>GP partner 1986-2012, Post-industrial semi-rural community, sessional GP 2013-24</a:t>
            </a:r>
          </a:p>
          <a:p>
            <a:r>
              <a:rPr lang="en-GB" sz="2000" dirty="0"/>
              <a:t>MD 2006, Clinical Academic posts since 2012</a:t>
            </a:r>
          </a:p>
          <a:p>
            <a:endParaRPr lang="en-GB" sz="2000" dirty="0"/>
          </a:p>
          <a:p>
            <a:r>
              <a:rPr lang="en-GB" sz="2000" dirty="0"/>
              <a:t>Research </a:t>
            </a:r>
          </a:p>
          <a:p>
            <a:r>
              <a:rPr lang="en-GB" sz="2000" dirty="0"/>
              <a:t>Hyperventilation / dysfunctional breathing 1991</a:t>
            </a:r>
          </a:p>
          <a:p>
            <a:r>
              <a:rPr lang="en-GB" sz="2000" dirty="0"/>
              <a:t>Challenging psychogenic model of “MUS”  2006</a:t>
            </a:r>
          </a:p>
          <a:p>
            <a:r>
              <a:rPr lang="en-GB" sz="2000" dirty="0"/>
              <a:t>Effectiveness of talking interventions for MUS 2010</a:t>
            </a:r>
          </a:p>
          <a:p>
            <a:r>
              <a:rPr lang="en-GB" sz="2000" dirty="0"/>
              <a:t>Explanation for persistent symptoms 2016</a:t>
            </a:r>
          </a:p>
          <a:p>
            <a:r>
              <a:rPr lang="en-GB" sz="2000" dirty="0"/>
              <a:t>Symptoms Clinic trial 2024</a:t>
            </a:r>
          </a:p>
          <a:p>
            <a:endParaRPr lang="en-GB" sz="2000" dirty="0"/>
          </a:p>
          <a:p>
            <a:r>
              <a:rPr lang="en-GB" sz="2000" dirty="0"/>
              <a:t>Views are my own. No conflicts of interest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8B6A94-0458-C096-C33C-14811302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9A467-ED60-D6C3-EE16-A13E1ADEA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58262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C776D6-3148-844A-0347-17049C790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9BB89E-C2B6-594F-60D9-D54452DB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503D3-5DFC-3698-880C-40E14C9F3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 challenge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CBE48C-1AFC-5FCD-9696-8AB0D6CDF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4" y="934242"/>
            <a:ext cx="4172365" cy="560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2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F06B3B-D23A-82BF-990F-FED1B353A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17thC Descartes - dualism</a:t>
            </a:r>
          </a:p>
          <a:p>
            <a:br>
              <a:rPr lang="en-GB" dirty="0"/>
            </a:br>
            <a:r>
              <a:rPr lang="en-GB" dirty="0"/>
              <a:t>19thC Parisian Neurology, Freud, hysteria</a:t>
            </a:r>
          </a:p>
          <a:p>
            <a:br>
              <a:rPr lang="en-GB" dirty="0"/>
            </a:br>
            <a:r>
              <a:rPr lang="en-GB" dirty="0"/>
              <a:t>Mid 20thC Biopsychosocial - integrated</a:t>
            </a:r>
          </a:p>
          <a:p>
            <a:br>
              <a:rPr lang="en-GB" dirty="0"/>
            </a:br>
            <a:r>
              <a:rPr lang="en-GB" dirty="0"/>
              <a:t>Late20thC “Medically unexplained” as middle way</a:t>
            </a:r>
          </a:p>
          <a:p>
            <a:br>
              <a:rPr lang="en-GB" dirty="0"/>
            </a:br>
            <a:r>
              <a:rPr lang="en-GB" dirty="0"/>
              <a:t>New science of symptoms (starting with chronic pain)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64727-C008-478B-ACB6-43DF046E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98437-13FF-274E-FDCB-17E2E786FD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Why the dreadful terminology?</a:t>
            </a:r>
          </a:p>
        </p:txBody>
      </p:sp>
    </p:spTree>
    <p:extLst>
      <p:ext uri="{BB962C8B-B14F-4D97-AF65-F5344CB8AC3E}">
        <p14:creationId xmlns:p14="http://schemas.microsoft.com/office/powerpoint/2010/main" val="317079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194D1-02B2-FC22-93C8-6B4A568F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09F8E-1DB4-D4D3-7D86-9956B94697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What is a symptom?</a:t>
            </a:r>
          </a:p>
        </p:txBody>
      </p:sp>
      <p:pic>
        <p:nvPicPr>
          <p:cNvPr id="6" name="Picture 4" descr="How Much are Missed Telephone Calls Costing your Business ...">
            <a:extLst>
              <a:ext uri="{FF2B5EF4-FFF2-40B4-BE49-F238E27FC236}">
                <a16:creationId xmlns:a16="http://schemas.microsoft.com/office/drawing/2014/main" id="{1270756F-21F6-AE2B-E267-9105FC05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4" y="2804534"/>
            <a:ext cx="4100782" cy="27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10F7B68-84B1-4979-264A-20AC5B4630AE}"/>
              </a:ext>
            </a:extLst>
          </p:cNvPr>
          <p:cNvSpPr txBox="1">
            <a:spLocks/>
          </p:cNvSpPr>
          <p:nvPr/>
        </p:nvSpPr>
        <p:spPr>
          <a:xfrm>
            <a:off x="281829" y="1136549"/>
            <a:ext cx="5682553" cy="920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AA">
                    <a:lumMod val="10000"/>
                  </a:srgbClr>
                </a:solidFill>
                <a:ea typeface="Source Serif Pro" panose="02040603050405020204" pitchFamily="18" charset="0"/>
              </a:rPr>
              <a:t>A physical sensation indicating actual or threatened disease</a:t>
            </a:r>
            <a:endParaRPr lang="en-US" sz="3200" dirty="0">
              <a:ea typeface="Source Serif Pro" panose="02040603050405020204" pitchFamily="18" charset="0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99C2A-76AA-B124-9850-6E2E4B015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71" y="2214235"/>
            <a:ext cx="2353993" cy="3553031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450B897-1B1B-7C35-7234-BF5EE0387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171" y="2211235"/>
            <a:ext cx="2372341" cy="4562195"/>
          </a:xfrm>
          <a:prstGeom prst="rect">
            <a:avLst/>
          </a:prstGeom>
        </p:spPr>
      </p:pic>
      <p:pic>
        <p:nvPicPr>
          <p:cNvPr id="10" name="Picture 2" descr=" The specialist repairs the communication line. A technician with a flashlight on his forehead works at a telephone station. A man switches the cable to the cross panel.">
            <a:extLst>
              <a:ext uri="{FF2B5EF4-FFF2-40B4-BE49-F238E27FC236}">
                <a16:creationId xmlns:a16="http://schemas.microsoft.com/office/drawing/2014/main" id="{10529EAE-ACDB-4101-55A1-15C00820BC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2"/>
          <a:stretch/>
        </p:blipFill>
        <p:spPr bwMode="auto">
          <a:xfrm>
            <a:off x="1995218" y="4062011"/>
            <a:ext cx="4100782" cy="27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E44AEDF-2826-FB3D-D042-2E1E62935F12}"/>
              </a:ext>
            </a:extLst>
          </p:cNvPr>
          <p:cNvSpPr txBox="1">
            <a:spLocks/>
          </p:cNvSpPr>
          <p:nvPr/>
        </p:nvSpPr>
        <p:spPr>
          <a:xfrm>
            <a:off x="6227620" y="1136548"/>
            <a:ext cx="5682553" cy="920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FFAA">
                    <a:lumMod val="10000"/>
                  </a:srgbClr>
                </a:solidFill>
                <a:ea typeface="Source Serif Pro" panose="02040603050405020204" pitchFamily="18" charset="0"/>
              </a:rPr>
              <a:t>When persistent may become an </a:t>
            </a:r>
            <a:r>
              <a:rPr lang="en-US" sz="2800" b="1" dirty="0">
                <a:solidFill>
                  <a:srgbClr val="FFFFAA">
                    <a:lumMod val="10000"/>
                  </a:srgbClr>
                </a:solidFill>
                <a:ea typeface="Source Serif Pro" panose="02040603050405020204" pitchFamily="18" charset="0"/>
              </a:rPr>
              <a:t>entity</a:t>
            </a:r>
            <a:r>
              <a:rPr lang="en-US" sz="2800" dirty="0">
                <a:solidFill>
                  <a:srgbClr val="FFFFAA">
                    <a:lumMod val="10000"/>
                  </a:srgbClr>
                </a:solidFill>
                <a:ea typeface="Source Serif Pro" panose="02040603050405020204" pitchFamily="18" charset="0"/>
              </a:rPr>
              <a:t> rather than a </a:t>
            </a:r>
            <a:r>
              <a:rPr lang="en-US" sz="2800" b="1" dirty="0">
                <a:solidFill>
                  <a:srgbClr val="FFFFAA">
                    <a:lumMod val="10000"/>
                  </a:srgbClr>
                </a:solidFill>
                <a:ea typeface="Source Serif Pro" panose="02040603050405020204" pitchFamily="18" charset="0"/>
              </a:rPr>
              <a:t>signifier</a:t>
            </a:r>
            <a:endParaRPr lang="en-US" sz="3200" b="1" dirty="0"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A0CA-01F9-4457-4430-67BEE8A4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44" y="195944"/>
            <a:ext cx="11619556" cy="816736"/>
          </a:xfrm>
        </p:spPr>
        <p:txBody>
          <a:bodyPr>
            <a:normAutofit/>
          </a:bodyPr>
          <a:lstStyle/>
          <a:p>
            <a:r>
              <a:rPr lang="en-US" dirty="0"/>
              <a:t>Persistent Symptoms are associated with things happening in the body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31D7FD4-565C-6135-325F-97BE5924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44" y="1253330"/>
            <a:ext cx="5561197" cy="4859429"/>
          </a:xfrm>
        </p:spPr>
        <p:txBody>
          <a:bodyPr>
            <a:normAutofit/>
          </a:bodyPr>
          <a:lstStyle/>
          <a:p>
            <a:r>
              <a:rPr lang="en-GB" dirty="0"/>
              <a:t>Low grade inflammation</a:t>
            </a:r>
          </a:p>
          <a:p>
            <a:endParaRPr lang="en-GB" dirty="0"/>
          </a:p>
          <a:p>
            <a:r>
              <a:rPr lang="en-GB" dirty="0"/>
              <a:t>Autonomic nervous system “imbalance”</a:t>
            </a:r>
          </a:p>
          <a:p>
            <a:endParaRPr lang="en-GB" dirty="0"/>
          </a:p>
          <a:p>
            <a:r>
              <a:rPr lang="en-GB" dirty="0"/>
              <a:t>Changes in microbiome</a:t>
            </a:r>
          </a:p>
          <a:p>
            <a:endParaRPr lang="en-GB" dirty="0"/>
          </a:p>
          <a:p>
            <a:r>
              <a:rPr lang="en-GB" dirty="0"/>
              <a:t>Genetic and epigenetic changes</a:t>
            </a:r>
          </a:p>
          <a:p>
            <a:endParaRPr lang="en-GB" dirty="0"/>
          </a:p>
          <a:p>
            <a:r>
              <a:rPr lang="en-GB" dirty="0"/>
              <a:t>Altered interoception </a:t>
            </a:r>
          </a:p>
        </p:txBody>
      </p:sp>
    </p:spTree>
    <p:extLst>
      <p:ext uri="{BB962C8B-B14F-4D97-AF65-F5344CB8AC3E}">
        <p14:creationId xmlns:p14="http://schemas.microsoft.com/office/powerpoint/2010/main" val="235393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387130-29EF-5285-14AD-59F5F95DD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902" b="30361"/>
          <a:stretch/>
        </p:blipFill>
        <p:spPr>
          <a:xfrm>
            <a:off x="1591286" y="1355710"/>
            <a:ext cx="9009427" cy="500064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54AA2-4D41-8CD2-D738-709AF952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32F3F-6FEE-1246-F5A1-79CF54EE74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Interoception control loop</a:t>
            </a:r>
          </a:p>
        </p:txBody>
      </p:sp>
      <p:sp>
        <p:nvSpPr>
          <p:cNvPr id="8" name="Doughnut 7">
            <a:extLst>
              <a:ext uri="{FF2B5EF4-FFF2-40B4-BE49-F238E27FC236}">
                <a16:creationId xmlns:a16="http://schemas.microsoft.com/office/drawing/2014/main" id="{DB434478-ED57-4D22-5639-5AACDF9BC454}"/>
              </a:ext>
            </a:extLst>
          </p:cNvPr>
          <p:cNvSpPr/>
          <p:nvPr/>
        </p:nvSpPr>
        <p:spPr>
          <a:xfrm>
            <a:off x="5743253" y="2630185"/>
            <a:ext cx="1431828" cy="1407560"/>
          </a:xfrm>
          <a:prstGeom prst="donut">
            <a:avLst>
              <a:gd name="adj" fmla="val 3446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Doughnut 8">
            <a:extLst>
              <a:ext uri="{FF2B5EF4-FFF2-40B4-BE49-F238E27FC236}">
                <a16:creationId xmlns:a16="http://schemas.microsoft.com/office/drawing/2014/main" id="{35A4BA8E-7E0D-FA4F-B0B5-46635F80DF27}"/>
              </a:ext>
            </a:extLst>
          </p:cNvPr>
          <p:cNvSpPr/>
          <p:nvPr/>
        </p:nvSpPr>
        <p:spPr>
          <a:xfrm>
            <a:off x="3821258" y="1636814"/>
            <a:ext cx="3353823" cy="3296979"/>
          </a:xfrm>
          <a:prstGeom prst="donut">
            <a:avLst>
              <a:gd name="adj" fmla="val 1929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2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89D93B-9E20-C582-42FA-F79288BD7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091" b="34388"/>
          <a:stretch/>
        </p:blipFill>
        <p:spPr>
          <a:xfrm>
            <a:off x="1603776" y="1516301"/>
            <a:ext cx="8984447" cy="470798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A68B5-0738-F43E-BBA8-1F1615A1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44A25-77E6-AE2C-1412-F19A15C85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Interoception- allostasis control loop</a:t>
            </a: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AA930045-E2A0-1FDC-83EB-E4B7C217F78F}"/>
              </a:ext>
            </a:extLst>
          </p:cNvPr>
          <p:cNvSpPr/>
          <p:nvPr/>
        </p:nvSpPr>
        <p:spPr>
          <a:xfrm>
            <a:off x="6299199" y="3544709"/>
            <a:ext cx="417689" cy="4176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8F71BFC4-EC0E-A9AA-DE6C-2B9CFB78580F}"/>
              </a:ext>
            </a:extLst>
          </p:cNvPr>
          <p:cNvSpPr/>
          <p:nvPr/>
        </p:nvSpPr>
        <p:spPr>
          <a:xfrm>
            <a:off x="6914446" y="3990622"/>
            <a:ext cx="417689" cy="4176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1608BF56-5375-0375-6D78-A551A2658626}"/>
              </a:ext>
            </a:extLst>
          </p:cNvPr>
          <p:cNvSpPr/>
          <p:nvPr/>
        </p:nvSpPr>
        <p:spPr>
          <a:xfrm>
            <a:off x="6237109" y="5029201"/>
            <a:ext cx="417689" cy="4176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6D5674C6-AA37-51D1-2BFD-DF65AA026E6D}"/>
              </a:ext>
            </a:extLst>
          </p:cNvPr>
          <p:cNvSpPr/>
          <p:nvPr/>
        </p:nvSpPr>
        <p:spPr>
          <a:xfrm>
            <a:off x="5638797" y="4007552"/>
            <a:ext cx="417689" cy="4176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6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1C1D8D2-B293-65C6-80BF-3F55B0FCF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8" r="5866" b="33615"/>
          <a:stretch/>
        </p:blipFill>
        <p:spPr>
          <a:xfrm>
            <a:off x="1455665" y="1376737"/>
            <a:ext cx="9280669" cy="479803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D42C34-8844-1FC0-57B0-E1592B082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FA59-1A5E-4448-B365-E0C6238BD975}" type="slidenum">
              <a:rPr lang="en-US" smtClean="0"/>
              <a:t>9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A7292C-3EC7-50A3-F844-41A79E08DD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Interoception – perception loop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F2DD2DAC-E197-4262-05FB-757FCCA55394}"/>
              </a:ext>
            </a:extLst>
          </p:cNvPr>
          <p:cNvSpPr/>
          <p:nvPr/>
        </p:nvSpPr>
        <p:spPr>
          <a:xfrm>
            <a:off x="6242758" y="3346976"/>
            <a:ext cx="417689" cy="4176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61F54584-037C-1821-DD26-A636C6C45758}"/>
              </a:ext>
            </a:extLst>
          </p:cNvPr>
          <p:cNvSpPr/>
          <p:nvPr/>
        </p:nvSpPr>
        <p:spPr>
          <a:xfrm>
            <a:off x="8192911" y="2681022"/>
            <a:ext cx="417689" cy="4176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8D2AC159-F205-2D5E-0BEE-0598B499E100}"/>
              </a:ext>
            </a:extLst>
          </p:cNvPr>
          <p:cNvSpPr/>
          <p:nvPr/>
        </p:nvSpPr>
        <p:spPr>
          <a:xfrm>
            <a:off x="6254045" y="1667017"/>
            <a:ext cx="417689" cy="4176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9346DB66-C878-BDD3-48D1-9CAD93532F57}"/>
              </a:ext>
            </a:extLst>
          </p:cNvPr>
          <p:cNvSpPr/>
          <p:nvPr/>
        </p:nvSpPr>
        <p:spPr>
          <a:xfrm>
            <a:off x="4011556" y="2404352"/>
            <a:ext cx="417689" cy="41768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93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he Univerity of Sheffield">
      <a:dk1>
        <a:srgbClr val="121E2B"/>
      </a:dk1>
      <a:lt1>
        <a:srgbClr val="FFFFFF"/>
      </a:lt1>
      <a:dk2>
        <a:srgbClr val="440099"/>
      </a:dk2>
      <a:lt2>
        <a:srgbClr val="E7E6E6"/>
      </a:lt2>
      <a:accent1>
        <a:srgbClr val="C2E9F1"/>
      </a:accent1>
      <a:accent2>
        <a:srgbClr val="440099"/>
      </a:accent2>
      <a:accent3>
        <a:srgbClr val="F2F2F2"/>
      </a:accent3>
      <a:accent4>
        <a:srgbClr val="FF6371"/>
      </a:accent4>
      <a:accent5>
        <a:srgbClr val="00598F"/>
      </a:accent5>
      <a:accent6>
        <a:srgbClr val="9ADBE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OS - Standard 3" id="{1E559335-80D5-0746-868F-3228CD2126FF}" vid="{52F698E6-CBB8-EA4C-9705-765B0E1042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542</Words>
  <Application>Microsoft Macintosh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Source Sans Pro</vt:lpstr>
      <vt:lpstr>Source Sans Pro Black</vt:lpstr>
      <vt:lpstr>Source Serif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Persistent Symptoms are associated with things happening in the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Burton</dc:creator>
  <cp:lastModifiedBy>Chris Burton</cp:lastModifiedBy>
  <cp:revision>4</cp:revision>
  <dcterms:created xsi:type="dcterms:W3CDTF">2025-06-20T08:24:47Z</dcterms:created>
  <dcterms:modified xsi:type="dcterms:W3CDTF">2025-06-23T08:23:02Z</dcterms:modified>
</cp:coreProperties>
</file>