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81" r:id="rId4"/>
    <p:sldId id="278" r:id="rId5"/>
    <p:sldId id="258" r:id="rId6"/>
    <p:sldId id="279" r:id="rId7"/>
    <p:sldId id="311" r:id="rId8"/>
    <p:sldId id="356" r:id="rId9"/>
    <p:sldId id="462" r:id="rId10"/>
    <p:sldId id="464" r:id="rId11"/>
    <p:sldId id="466" r:id="rId12"/>
    <p:sldId id="457" r:id="rId13"/>
    <p:sldId id="260" r:id="rId14"/>
    <p:sldId id="262" r:id="rId15"/>
    <p:sldId id="263" r:id="rId16"/>
    <p:sldId id="467" r:id="rId17"/>
    <p:sldId id="468" r:id="rId18"/>
    <p:sldId id="470" r:id="rId19"/>
    <p:sldId id="469"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52"/>
    <p:restoredTop sz="94660"/>
  </p:normalViewPr>
  <p:slideViewPr>
    <p:cSldViewPr snapToGrid="0">
      <p:cViewPr varScale="1">
        <p:scale>
          <a:sx n="100" d="100"/>
          <a:sy n="100" d="100"/>
        </p:scale>
        <p:origin x="184" y="6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FFB977-81B9-48D3-B9DB-06BBACD7BA9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62EFA69-D50F-4F8D-9540-0112BEE23D0F}">
      <dgm:prSet/>
      <dgm:spPr/>
      <dgm:t>
        <a:bodyPr/>
        <a:lstStyle/>
        <a:p>
          <a:r>
            <a:rPr lang="en-US"/>
            <a:t>Importance of doctor-patient relationship</a:t>
          </a:r>
        </a:p>
      </dgm:t>
    </dgm:pt>
    <dgm:pt modelId="{69177206-B923-469B-9C94-DDC52E668918}" type="parTrans" cxnId="{DCCD85B8-3927-4801-8ACF-BBECE937C2F9}">
      <dgm:prSet/>
      <dgm:spPr/>
      <dgm:t>
        <a:bodyPr/>
        <a:lstStyle/>
        <a:p>
          <a:endParaRPr lang="en-US"/>
        </a:p>
      </dgm:t>
    </dgm:pt>
    <dgm:pt modelId="{1D49A4C2-1966-485A-AAB9-072EDC61B239}" type="sibTrans" cxnId="{DCCD85B8-3927-4801-8ACF-BBECE937C2F9}">
      <dgm:prSet/>
      <dgm:spPr/>
      <dgm:t>
        <a:bodyPr/>
        <a:lstStyle/>
        <a:p>
          <a:endParaRPr lang="en-US"/>
        </a:p>
      </dgm:t>
    </dgm:pt>
    <dgm:pt modelId="{43054A3E-442B-44DB-8AC3-C6CDB9FDFC61}">
      <dgm:prSet/>
      <dgm:spPr/>
      <dgm:t>
        <a:bodyPr/>
        <a:lstStyle/>
        <a:p>
          <a:r>
            <a:rPr lang="en-GB"/>
            <a:t>Sensitivity to the phenomenon will lead to improved physician well-being, less self-destructive patient behaviour </a:t>
          </a:r>
          <a:endParaRPr lang="en-US"/>
        </a:p>
      </dgm:t>
    </dgm:pt>
    <dgm:pt modelId="{27ADFA9A-4881-450C-9BE9-7AB9F0DF94AB}" type="parTrans" cxnId="{D26299D6-D385-46BF-8220-946908FF8318}">
      <dgm:prSet/>
      <dgm:spPr/>
      <dgm:t>
        <a:bodyPr/>
        <a:lstStyle/>
        <a:p>
          <a:endParaRPr lang="en-US"/>
        </a:p>
      </dgm:t>
    </dgm:pt>
    <dgm:pt modelId="{9E655C26-A01E-41BE-8F66-333FE5D56450}" type="sibTrans" cxnId="{D26299D6-D385-46BF-8220-946908FF8318}">
      <dgm:prSet/>
      <dgm:spPr/>
      <dgm:t>
        <a:bodyPr/>
        <a:lstStyle/>
        <a:p>
          <a:endParaRPr lang="en-US"/>
        </a:p>
      </dgm:t>
    </dgm:pt>
    <dgm:pt modelId="{E5067D88-ECB7-41BD-BF76-980FF5B058B2}">
      <dgm:prSet/>
      <dgm:spPr/>
      <dgm:t>
        <a:bodyPr/>
        <a:lstStyle/>
        <a:p>
          <a:r>
            <a:rPr lang="en-GB"/>
            <a:t>Several factors may assist the 21st century physician in managing the “hateful patient” in an empathic manner and in making some sense of why the patient has resorted to negative response patterns. </a:t>
          </a:r>
          <a:endParaRPr lang="en-US"/>
        </a:p>
      </dgm:t>
    </dgm:pt>
    <dgm:pt modelId="{0FA2FAB5-8E74-4FDA-9009-510220E946C8}" type="parTrans" cxnId="{0D8F1716-BD9F-463A-B608-05F61DB2D01C}">
      <dgm:prSet/>
      <dgm:spPr/>
      <dgm:t>
        <a:bodyPr/>
        <a:lstStyle/>
        <a:p>
          <a:endParaRPr lang="en-US"/>
        </a:p>
      </dgm:t>
    </dgm:pt>
    <dgm:pt modelId="{CA27D555-1F52-4EC9-8A2E-8EABA3721AAF}" type="sibTrans" cxnId="{0D8F1716-BD9F-463A-B608-05F61DB2D01C}">
      <dgm:prSet/>
      <dgm:spPr/>
      <dgm:t>
        <a:bodyPr/>
        <a:lstStyle/>
        <a:p>
          <a:endParaRPr lang="en-US"/>
        </a:p>
      </dgm:t>
    </dgm:pt>
    <dgm:pt modelId="{5444DE30-986B-4168-AC73-D501930676F9}">
      <dgm:prSet/>
      <dgm:spPr/>
      <dgm:t>
        <a:bodyPr/>
        <a:lstStyle/>
        <a:p>
          <a:r>
            <a:rPr lang="en-GB"/>
            <a:t>A failure to consider these issues will result in poorer medical care and, no less important, reduced satisfaction of both patients and doctors. </a:t>
          </a:r>
          <a:br>
            <a:rPr lang="en-GB"/>
          </a:br>
          <a:endParaRPr lang="en-US"/>
        </a:p>
      </dgm:t>
    </dgm:pt>
    <dgm:pt modelId="{6EBFAE85-A4AE-4F2C-B218-F8A8311EF5D7}" type="parTrans" cxnId="{C5CB02D1-3E82-42FB-BA31-D7DAE9CAC0F2}">
      <dgm:prSet/>
      <dgm:spPr/>
      <dgm:t>
        <a:bodyPr/>
        <a:lstStyle/>
        <a:p>
          <a:endParaRPr lang="en-US"/>
        </a:p>
      </dgm:t>
    </dgm:pt>
    <dgm:pt modelId="{2FA492BD-4724-4E44-93C1-83E71228A9AD}" type="sibTrans" cxnId="{C5CB02D1-3E82-42FB-BA31-D7DAE9CAC0F2}">
      <dgm:prSet/>
      <dgm:spPr/>
      <dgm:t>
        <a:bodyPr/>
        <a:lstStyle/>
        <a:p>
          <a:endParaRPr lang="en-US"/>
        </a:p>
      </dgm:t>
    </dgm:pt>
    <dgm:pt modelId="{4E9026D7-98B7-EC48-A7FF-FEBEDFA4DCC0}" type="pres">
      <dgm:prSet presAssocID="{93FFB977-81B9-48D3-B9DB-06BBACD7BA97}" presName="vert0" presStyleCnt="0">
        <dgm:presLayoutVars>
          <dgm:dir/>
          <dgm:animOne val="branch"/>
          <dgm:animLvl val="lvl"/>
        </dgm:presLayoutVars>
      </dgm:prSet>
      <dgm:spPr/>
    </dgm:pt>
    <dgm:pt modelId="{C6321CB3-F7B4-064C-B665-3E1E2963B8E4}" type="pres">
      <dgm:prSet presAssocID="{A62EFA69-D50F-4F8D-9540-0112BEE23D0F}" presName="thickLine" presStyleLbl="alignNode1" presStyleIdx="0" presStyleCnt="4"/>
      <dgm:spPr/>
    </dgm:pt>
    <dgm:pt modelId="{6BC52AF1-762A-DD4F-B914-7A1EE935B306}" type="pres">
      <dgm:prSet presAssocID="{A62EFA69-D50F-4F8D-9540-0112BEE23D0F}" presName="horz1" presStyleCnt="0"/>
      <dgm:spPr/>
    </dgm:pt>
    <dgm:pt modelId="{72429DA5-793F-AA41-AA68-B4FDDCE88C09}" type="pres">
      <dgm:prSet presAssocID="{A62EFA69-D50F-4F8D-9540-0112BEE23D0F}" presName="tx1" presStyleLbl="revTx" presStyleIdx="0" presStyleCnt="4"/>
      <dgm:spPr/>
    </dgm:pt>
    <dgm:pt modelId="{91B2A543-82C6-6C49-BE71-E707B658CBC0}" type="pres">
      <dgm:prSet presAssocID="{A62EFA69-D50F-4F8D-9540-0112BEE23D0F}" presName="vert1" presStyleCnt="0"/>
      <dgm:spPr/>
    </dgm:pt>
    <dgm:pt modelId="{CA617676-4B3A-3148-A627-4E215D32034F}" type="pres">
      <dgm:prSet presAssocID="{43054A3E-442B-44DB-8AC3-C6CDB9FDFC61}" presName="thickLine" presStyleLbl="alignNode1" presStyleIdx="1" presStyleCnt="4"/>
      <dgm:spPr/>
    </dgm:pt>
    <dgm:pt modelId="{8D0442FE-798E-8A4D-846A-A1AF9CE01721}" type="pres">
      <dgm:prSet presAssocID="{43054A3E-442B-44DB-8AC3-C6CDB9FDFC61}" presName="horz1" presStyleCnt="0"/>
      <dgm:spPr/>
    </dgm:pt>
    <dgm:pt modelId="{2F5D1050-958B-C744-B73A-F8962657AA75}" type="pres">
      <dgm:prSet presAssocID="{43054A3E-442B-44DB-8AC3-C6CDB9FDFC61}" presName="tx1" presStyleLbl="revTx" presStyleIdx="1" presStyleCnt="4"/>
      <dgm:spPr/>
    </dgm:pt>
    <dgm:pt modelId="{6C05E591-AB3F-FF40-8DAA-AB31A0589793}" type="pres">
      <dgm:prSet presAssocID="{43054A3E-442B-44DB-8AC3-C6CDB9FDFC61}" presName="vert1" presStyleCnt="0"/>
      <dgm:spPr/>
    </dgm:pt>
    <dgm:pt modelId="{D9573562-23D5-B94C-A8C3-452C91DE90F2}" type="pres">
      <dgm:prSet presAssocID="{E5067D88-ECB7-41BD-BF76-980FF5B058B2}" presName="thickLine" presStyleLbl="alignNode1" presStyleIdx="2" presStyleCnt="4"/>
      <dgm:spPr/>
    </dgm:pt>
    <dgm:pt modelId="{9789F12D-BB99-1F47-BD66-3EF1C80F7AA5}" type="pres">
      <dgm:prSet presAssocID="{E5067D88-ECB7-41BD-BF76-980FF5B058B2}" presName="horz1" presStyleCnt="0"/>
      <dgm:spPr/>
    </dgm:pt>
    <dgm:pt modelId="{73FCBA95-4743-644A-8FE7-B1DE2AF305A0}" type="pres">
      <dgm:prSet presAssocID="{E5067D88-ECB7-41BD-BF76-980FF5B058B2}" presName="tx1" presStyleLbl="revTx" presStyleIdx="2" presStyleCnt="4"/>
      <dgm:spPr/>
    </dgm:pt>
    <dgm:pt modelId="{AFA7E513-D5DD-B443-B572-9A222ECA3345}" type="pres">
      <dgm:prSet presAssocID="{E5067D88-ECB7-41BD-BF76-980FF5B058B2}" presName="vert1" presStyleCnt="0"/>
      <dgm:spPr/>
    </dgm:pt>
    <dgm:pt modelId="{73225AAE-7016-FD43-968A-61AEFC99964B}" type="pres">
      <dgm:prSet presAssocID="{5444DE30-986B-4168-AC73-D501930676F9}" presName="thickLine" presStyleLbl="alignNode1" presStyleIdx="3" presStyleCnt="4"/>
      <dgm:spPr/>
    </dgm:pt>
    <dgm:pt modelId="{E27B3CA8-1B67-4D4F-9872-C5110B92D02C}" type="pres">
      <dgm:prSet presAssocID="{5444DE30-986B-4168-AC73-D501930676F9}" presName="horz1" presStyleCnt="0"/>
      <dgm:spPr/>
    </dgm:pt>
    <dgm:pt modelId="{5E30BBCC-1719-C74C-9D4E-97E0B21A050B}" type="pres">
      <dgm:prSet presAssocID="{5444DE30-986B-4168-AC73-D501930676F9}" presName="tx1" presStyleLbl="revTx" presStyleIdx="3" presStyleCnt="4"/>
      <dgm:spPr/>
    </dgm:pt>
    <dgm:pt modelId="{987300BF-528E-354C-B998-6ED1BF9C2E43}" type="pres">
      <dgm:prSet presAssocID="{5444DE30-986B-4168-AC73-D501930676F9}" presName="vert1" presStyleCnt="0"/>
      <dgm:spPr/>
    </dgm:pt>
  </dgm:ptLst>
  <dgm:cxnLst>
    <dgm:cxn modelId="{B3BC6415-B968-BD43-A93B-BB3A36A53F89}" type="presOf" srcId="{A62EFA69-D50F-4F8D-9540-0112BEE23D0F}" destId="{72429DA5-793F-AA41-AA68-B4FDDCE88C09}" srcOrd="0" destOrd="0" presId="urn:microsoft.com/office/officeart/2008/layout/LinedList"/>
    <dgm:cxn modelId="{0D8F1716-BD9F-463A-B608-05F61DB2D01C}" srcId="{93FFB977-81B9-48D3-B9DB-06BBACD7BA97}" destId="{E5067D88-ECB7-41BD-BF76-980FF5B058B2}" srcOrd="2" destOrd="0" parTransId="{0FA2FAB5-8E74-4FDA-9009-510220E946C8}" sibTransId="{CA27D555-1F52-4EC9-8A2E-8EABA3721AAF}"/>
    <dgm:cxn modelId="{21DE3381-D93F-3543-AD44-FB56D45AEED6}" type="presOf" srcId="{E5067D88-ECB7-41BD-BF76-980FF5B058B2}" destId="{73FCBA95-4743-644A-8FE7-B1DE2AF305A0}" srcOrd="0" destOrd="0" presId="urn:microsoft.com/office/officeart/2008/layout/LinedList"/>
    <dgm:cxn modelId="{55CF7B99-49B1-6545-9CB0-BB24F98B3FC1}" type="presOf" srcId="{43054A3E-442B-44DB-8AC3-C6CDB9FDFC61}" destId="{2F5D1050-958B-C744-B73A-F8962657AA75}" srcOrd="0" destOrd="0" presId="urn:microsoft.com/office/officeart/2008/layout/LinedList"/>
    <dgm:cxn modelId="{DCCD85B8-3927-4801-8ACF-BBECE937C2F9}" srcId="{93FFB977-81B9-48D3-B9DB-06BBACD7BA97}" destId="{A62EFA69-D50F-4F8D-9540-0112BEE23D0F}" srcOrd="0" destOrd="0" parTransId="{69177206-B923-469B-9C94-DDC52E668918}" sibTransId="{1D49A4C2-1966-485A-AAB9-072EDC61B239}"/>
    <dgm:cxn modelId="{C5CB02D1-3E82-42FB-BA31-D7DAE9CAC0F2}" srcId="{93FFB977-81B9-48D3-B9DB-06BBACD7BA97}" destId="{5444DE30-986B-4168-AC73-D501930676F9}" srcOrd="3" destOrd="0" parTransId="{6EBFAE85-A4AE-4F2C-B218-F8A8311EF5D7}" sibTransId="{2FA492BD-4724-4E44-93C1-83E71228A9AD}"/>
    <dgm:cxn modelId="{D26299D6-D385-46BF-8220-946908FF8318}" srcId="{93FFB977-81B9-48D3-B9DB-06BBACD7BA97}" destId="{43054A3E-442B-44DB-8AC3-C6CDB9FDFC61}" srcOrd="1" destOrd="0" parTransId="{27ADFA9A-4881-450C-9BE9-7AB9F0DF94AB}" sibTransId="{9E655C26-A01E-41BE-8F66-333FE5D56450}"/>
    <dgm:cxn modelId="{BEE8DBDB-54FF-4F44-A6F8-29DF90C74E48}" type="presOf" srcId="{93FFB977-81B9-48D3-B9DB-06BBACD7BA97}" destId="{4E9026D7-98B7-EC48-A7FF-FEBEDFA4DCC0}" srcOrd="0" destOrd="0" presId="urn:microsoft.com/office/officeart/2008/layout/LinedList"/>
    <dgm:cxn modelId="{972D6CF1-120C-C243-B15D-CED2875149C1}" type="presOf" srcId="{5444DE30-986B-4168-AC73-D501930676F9}" destId="{5E30BBCC-1719-C74C-9D4E-97E0B21A050B}" srcOrd="0" destOrd="0" presId="urn:microsoft.com/office/officeart/2008/layout/LinedList"/>
    <dgm:cxn modelId="{973FB320-1707-5849-9000-21E01649DE30}" type="presParOf" srcId="{4E9026D7-98B7-EC48-A7FF-FEBEDFA4DCC0}" destId="{C6321CB3-F7B4-064C-B665-3E1E2963B8E4}" srcOrd="0" destOrd="0" presId="urn:microsoft.com/office/officeart/2008/layout/LinedList"/>
    <dgm:cxn modelId="{E66EAD80-8526-9E45-A552-DC03740ECB89}" type="presParOf" srcId="{4E9026D7-98B7-EC48-A7FF-FEBEDFA4DCC0}" destId="{6BC52AF1-762A-DD4F-B914-7A1EE935B306}" srcOrd="1" destOrd="0" presId="urn:microsoft.com/office/officeart/2008/layout/LinedList"/>
    <dgm:cxn modelId="{79FEDF7E-58A7-A54F-95A1-C8DDDD3E7A48}" type="presParOf" srcId="{6BC52AF1-762A-DD4F-B914-7A1EE935B306}" destId="{72429DA5-793F-AA41-AA68-B4FDDCE88C09}" srcOrd="0" destOrd="0" presId="urn:microsoft.com/office/officeart/2008/layout/LinedList"/>
    <dgm:cxn modelId="{0034EDEB-D48E-5247-9788-76E484958EB7}" type="presParOf" srcId="{6BC52AF1-762A-DD4F-B914-7A1EE935B306}" destId="{91B2A543-82C6-6C49-BE71-E707B658CBC0}" srcOrd="1" destOrd="0" presId="urn:microsoft.com/office/officeart/2008/layout/LinedList"/>
    <dgm:cxn modelId="{C6AE095C-AC7E-974E-A4F7-7E438B54C62E}" type="presParOf" srcId="{4E9026D7-98B7-EC48-A7FF-FEBEDFA4DCC0}" destId="{CA617676-4B3A-3148-A627-4E215D32034F}" srcOrd="2" destOrd="0" presId="urn:microsoft.com/office/officeart/2008/layout/LinedList"/>
    <dgm:cxn modelId="{14C6C208-DCC3-EC4A-A3ED-1A5874D2D847}" type="presParOf" srcId="{4E9026D7-98B7-EC48-A7FF-FEBEDFA4DCC0}" destId="{8D0442FE-798E-8A4D-846A-A1AF9CE01721}" srcOrd="3" destOrd="0" presId="urn:microsoft.com/office/officeart/2008/layout/LinedList"/>
    <dgm:cxn modelId="{7622EFA5-152B-FE47-B784-A6732B811B2B}" type="presParOf" srcId="{8D0442FE-798E-8A4D-846A-A1AF9CE01721}" destId="{2F5D1050-958B-C744-B73A-F8962657AA75}" srcOrd="0" destOrd="0" presId="urn:microsoft.com/office/officeart/2008/layout/LinedList"/>
    <dgm:cxn modelId="{6123EACD-AE06-3B45-8EAB-BB702FCE4173}" type="presParOf" srcId="{8D0442FE-798E-8A4D-846A-A1AF9CE01721}" destId="{6C05E591-AB3F-FF40-8DAA-AB31A0589793}" srcOrd="1" destOrd="0" presId="urn:microsoft.com/office/officeart/2008/layout/LinedList"/>
    <dgm:cxn modelId="{85A6AF80-8B61-A645-ACEE-72F886DBBA15}" type="presParOf" srcId="{4E9026D7-98B7-EC48-A7FF-FEBEDFA4DCC0}" destId="{D9573562-23D5-B94C-A8C3-452C91DE90F2}" srcOrd="4" destOrd="0" presId="urn:microsoft.com/office/officeart/2008/layout/LinedList"/>
    <dgm:cxn modelId="{7647C337-1C4B-EC4F-9D4B-2414EC02BE17}" type="presParOf" srcId="{4E9026D7-98B7-EC48-A7FF-FEBEDFA4DCC0}" destId="{9789F12D-BB99-1F47-BD66-3EF1C80F7AA5}" srcOrd="5" destOrd="0" presId="urn:microsoft.com/office/officeart/2008/layout/LinedList"/>
    <dgm:cxn modelId="{34CC6573-3033-424D-997A-60BA7020C374}" type="presParOf" srcId="{9789F12D-BB99-1F47-BD66-3EF1C80F7AA5}" destId="{73FCBA95-4743-644A-8FE7-B1DE2AF305A0}" srcOrd="0" destOrd="0" presId="urn:microsoft.com/office/officeart/2008/layout/LinedList"/>
    <dgm:cxn modelId="{11DCA290-F6DE-E54B-92A8-8E72CF767408}" type="presParOf" srcId="{9789F12D-BB99-1F47-BD66-3EF1C80F7AA5}" destId="{AFA7E513-D5DD-B443-B572-9A222ECA3345}" srcOrd="1" destOrd="0" presId="urn:microsoft.com/office/officeart/2008/layout/LinedList"/>
    <dgm:cxn modelId="{00B9A569-23B4-604B-BCCF-D3991BB2F851}" type="presParOf" srcId="{4E9026D7-98B7-EC48-A7FF-FEBEDFA4DCC0}" destId="{73225AAE-7016-FD43-968A-61AEFC99964B}" srcOrd="6" destOrd="0" presId="urn:microsoft.com/office/officeart/2008/layout/LinedList"/>
    <dgm:cxn modelId="{FA373DAC-96B2-0C47-9231-D7629A09EF45}" type="presParOf" srcId="{4E9026D7-98B7-EC48-A7FF-FEBEDFA4DCC0}" destId="{E27B3CA8-1B67-4D4F-9872-C5110B92D02C}" srcOrd="7" destOrd="0" presId="urn:microsoft.com/office/officeart/2008/layout/LinedList"/>
    <dgm:cxn modelId="{1CF6F45E-D0A9-454D-BADF-EB34A523A52E}" type="presParOf" srcId="{E27B3CA8-1B67-4D4F-9872-C5110B92D02C}" destId="{5E30BBCC-1719-C74C-9D4E-97E0B21A050B}" srcOrd="0" destOrd="0" presId="urn:microsoft.com/office/officeart/2008/layout/LinedList"/>
    <dgm:cxn modelId="{9C2A05C1-3A03-EC44-9F29-E8D50B1CA6D7}" type="presParOf" srcId="{E27B3CA8-1B67-4D4F-9872-C5110B92D02C}" destId="{987300BF-528E-354C-B998-6ED1BF9C2E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21CB3-F7B4-064C-B665-3E1E2963B8E4}">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29DA5-793F-AA41-AA68-B4FDDCE88C09}">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Importance of doctor-patient relationship</a:t>
          </a:r>
        </a:p>
      </dsp:txBody>
      <dsp:txXfrm>
        <a:off x="0" y="0"/>
        <a:ext cx="6900512" cy="1384035"/>
      </dsp:txXfrm>
    </dsp:sp>
    <dsp:sp modelId="{CA617676-4B3A-3148-A627-4E215D32034F}">
      <dsp:nvSpPr>
        <dsp:cNvPr id="0" name=""/>
        <dsp:cNvSpPr/>
      </dsp:nvSpPr>
      <dsp:spPr>
        <a:xfrm>
          <a:off x="0" y="1384035"/>
          <a:ext cx="6900512"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D1050-958B-C744-B73A-F8962657AA75}">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Sensitivity to the phenomenon will lead to improved physician well-being, less self-destructive patient behaviour </a:t>
          </a:r>
          <a:endParaRPr lang="en-US" sz="2100" kern="1200"/>
        </a:p>
      </dsp:txBody>
      <dsp:txXfrm>
        <a:off x="0" y="1384035"/>
        <a:ext cx="6900512" cy="1384035"/>
      </dsp:txXfrm>
    </dsp:sp>
    <dsp:sp modelId="{D9573562-23D5-B94C-A8C3-452C91DE90F2}">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FCBA95-4743-644A-8FE7-B1DE2AF305A0}">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Several factors may assist the 21st century physician in managing the “hateful patient” in an empathic manner and in making some sense of why the patient has resorted to negative response patterns. </a:t>
          </a:r>
          <a:endParaRPr lang="en-US" sz="2100" kern="1200"/>
        </a:p>
      </dsp:txBody>
      <dsp:txXfrm>
        <a:off x="0" y="2768070"/>
        <a:ext cx="6900512" cy="1384035"/>
      </dsp:txXfrm>
    </dsp:sp>
    <dsp:sp modelId="{73225AAE-7016-FD43-968A-61AEFC99964B}">
      <dsp:nvSpPr>
        <dsp:cNvPr id="0" name=""/>
        <dsp:cNvSpPr/>
      </dsp:nvSpPr>
      <dsp:spPr>
        <a:xfrm>
          <a:off x="0" y="4152105"/>
          <a:ext cx="690051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30BBCC-1719-C74C-9D4E-97E0B21A050B}">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A failure to consider these issues will result in poorer medical care and, no less important, reduced satisfaction of both patients and doctors. </a:t>
          </a:r>
          <a:br>
            <a:rPr lang="en-GB" sz="2100" kern="1200"/>
          </a:br>
          <a:endParaRPr lang="en-US" sz="2100" kern="120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DDFA8-260D-5047-A794-FFE7C1B17CA6}" type="datetimeFigureOut">
              <a:rPr lang="en-US" smtClean="0"/>
              <a:t>6/24/25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DE014-DBBA-864C-B9EE-6CA5A9622EE9}" type="slidenum">
              <a:rPr lang="en-US" smtClean="0"/>
              <a:t>‹#›</a:t>
            </a:fld>
            <a:endParaRPr lang="en-US"/>
          </a:p>
        </p:txBody>
      </p:sp>
    </p:spTree>
    <p:extLst>
      <p:ext uri="{BB962C8B-B14F-4D97-AF65-F5344CB8AC3E}">
        <p14:creationId xmlns:p14="http://schemas.microsoft.com/office/powerpoint/2010/main" val="1614660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2DE014-DBBA-864C-B9EE-6CA5A9622EE9}" type="slidenum">
              <a:rPr lang="en-US" smtClean="0"/>
              <a:t>17</a:t>
            </a:fld>
            <a:endParaRPr lang="en-US"/>
          </a:p>
        </p:txBody>
      </p:sp>
    </p:spTree>
    <p:extLst>
      <p:ext uri="{BB962C8B-B14F-4D97-AF65-F5344CB8AC3E}">
        <p14:creationId xmlns:p14="http://schemas.microsoft.com/office/powerpoint/2010/main" val="182685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1061E-CECB-0D2A-9324-AF0456EDB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FF808E-27A2-1162-4E02-780412322A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C824EA-698D-ED1D-CC7A-18EF0287D9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F31A1F-B471-9F7F-1C0F-EC1BF72DD1FD}"/>
              </a:ext>
            </a:extLst>
          </p:cNvPr>
          <p:cNvSpPr>
            <a:spLocks noGrp="1"/>
          </p:cNvSpPr>
          <p:nvPr>
            <p:ph type="sldNum" sz="quarter" idx="5"/>
          </p:nvPr>
        </p:nvSpPr>
        <p:spPr/>
        <p:txBody>
          <a:bodyPr/>
          <a:lstStyle/>
          <a:p>
            <a:fld id="{962DE014-DBBA-864C-B9EE-6CA5A9622EE9}" type="slidenum">
              <a:rPr lang="en-US" smtClean="0"/>
              <a:t>18</a:t>
            </a:fld>
            <a:endParaRPr lang="en-US"/>
          </a:p>
        </p:txBody>
      </p:sp>
    </p:spTree>
    <p:extLst>
      <p:ext uri="{BB962C8B-B14F-4D97-AF65-F5344CB8AC3E}">
        <p14:creationId xmlns:p14="http://schemas.microsoft.com/office/powerpoint/2010/main" val="294676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BBA83-730D-7F5F-0565-208CC602C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F96F85-BEA2-76EA-4990-A0CF964DD3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CA9B8-F5E8-65E8-601F-356CA503CF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BE60AB-C695-775C-95AE-DF6BE1F25FCF}"/>
              </a:ext>
            </a:extLst>
          </p:cNvPr>
          <p:cNvSpPr>
            <a:spLocks noGrp="1"/>
          </p:cNvSpPr>
          <p:nvPr>
            <p:ph type="sldNum" sz="quarter" idx="5"/>
          </p:nvPr>
        </p:nvSpPr>
        <p:spPr/>
        <p:txBody>
          <a:bodyPr/>
          <a:lstStyle/>
          <a:p>
            <a:fld id="{962DE014-DBBA-864C-B9EE-6CA5A9622EE9}" type="slidenum">
              <a:rPr lang="en-US" smtClean="0"/>
              <a:t>19</a:t>
            </a:fld>
            <a:endParaRPr lang="en-US"/>
          </a:p>
        </p:txBody>
      </p:sp>
    </p:spTree>
    <p:extLst>
      <p:ext uri="{BB962C8B-B14F-4D97-AF65-F5344CB8AC3E}">
        <p14:creationId xmlns:p14="http://schemas.microsoft.com/office/powerpoint/2010/main" val="4693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6BD80A-0008-7A4A-B1DC-4E998807DD3A}" type="slidenum">
              <a:rPr lang="en-US" smtClean="0"/>
              <a:t>20</a:t>
            </a:fld>
            <a:endParaRPr lang="en-US"/>
          </a:p>
        </p:txBody>
      </p:sp>
    </p:spTree>
    <p:extLst>
      <p:ext uri="{BB962C8B-B14F-4D97-AF65-F5344CB8AC3E}">
        <p14:creationId xmlns:p14="http://schemas.microsoft.com/office/powerpoint/2010/main" val="4097116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FE7F9-FD53-5C93-2E38-27B93F2EFC0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3991291-3CB9-AD3C-F09D-547353BF63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054DAEA-F56E-4D87-1B78-28643313C191}"/>
              </a:ext>
            </a:extLst>
          </p:cNvPr>
          <p:cNvSpPr>
            <a:spLocks noGrp="1"/>
          </p:cNvSpPr>
          <p:nvPr>
            <p:ph type="dt" sz="half" idx="10"/>
          </p:nvPr>
        </p:nvSpPr>
        <p:spPr/>
        <p:txBody>
          <a:bodyPr/>
          <a:lstStyle/>
          <a:p>
            <a:fld id="{5F8714E3-2E88-844E-A085-58E7E3345A2B}" type="datetimeFigureOut">
              <a:rPr lang="en-US" smtClean="0"/>
              <a:t>6/24/25</a:t>
            </a:fld>
            <a:endParaRPr lang="en-US"/>
          </a:p>
        </p:txBody>
      </p:sp>
      <p:sp>
        <p:nvSpPr>
          <p:cNvPr id="5" name="Footer Placeholder 4">
            <a:extLst>
              <a:ext uri="{FF2B5EF4-FFF2-40B4-BE49-F238E27FC236}">
                <a16:creationId xmlns:a16="http://schemas.microsoft.com/office/drawing/2014/main" id="{E2149543-14B5-B462-6F45-F66CB7F83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B6EC6-2E1D-6EF1-1B87-E0D0D0ADBBCA}"/>
              </a:ext>
            </a:extLst>
          </p:cNvPr>
          <p:cNvSpPr>
            <a:spLocks noGrp="1"/>
          </p:cNvSpPr>
          <p:nvPr>
            <p:ph type="sldNum" sz="quarter" idx="12"/>
          </p:nvPr>
        </p:nvSpPr>
        <p:spPr/>
        <p:txBody>
          <a:bodyPr/>
          <a:lstStyle/>
          <a:p>
            <a:fld id="{40BD7665-3084-874B-AE63-6E42801A6C25}" type="slidenum">
              <a:rPr lang="en-US" smtClean="0"/>
              <a:t>‹#›</a:t>
            </a:fld>
            <a:endParaRPr lang="en-US"/>
          </a:p>
        </p:txBody>
      </p:sp>
    </p:spTree>
    <p:extLst>
      <p:ext uri="{BB962C8B-B14F-4D97-AF65-F5344CB8AC3E}">
        <p14:creationId xmlns:p14="http://schemas.microsoft.com/office/powerpoint/2010/main" val="187628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806B-92F5-C5CA-CFBA-7D377E6DFCC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D286F6A-7399-8DDA-C1AB-8E940FA00DD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E872B1-0486-A728-86D8-71C2F739E428}"/>
              </a:ext>
            </a:extLst>
          </p:cNvPr>
          <p:cNvSpPr>
            <a:spLocks noGrp="1"/>
          </p:cNvSpPr>
          <p:nvPr>
            <p:ph type="dt" sz="half" idx="10"/>
          </p:nvPr>
        </p:nvSpPr>
        <p:spPr/>
        <p:txBody>
          <a:bodyPr/>
          <a:lstStyle/>
          <a:p>
            <a:fld id="{5F8714E3-2E88-844E-A085-58E7E3345A2B}" type="datetimeFigureOut">
              <a:rPr lang="en-US" smtClean="0"/>
              <a:t>6/24/25</a:t>
            </a:fld>
            <a:endParaRPr lang="en-US"/>
          </a:p>
        </p:txBody>
      </p:sp>
      <p:sp>
        <p:nvSpPr>
          <p:cNvPr id="5" name="Footer Placeholder 4">
            <a:extLst>
              <a:ext uri="{FF2B5EF4-FFF2-40B4-BE49-F238E27FC236}">
                <a16:creationId xmlns:a16="http://schemas.microsoft.com/office/drawing/2014/main" id="{CE7326E0-542D-DCA9-31AA-505A4F0AB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27540-43B7-BEF3-1F30-E57E60C70319}"/>
              </a:ext>
            </a:extLst>
          </p:cNvPr>
          <p:cNvSpPr>
            <a:spLocks noGrp="1"/>
          </p:cNvSpPr>
          <p:nvPr>
            <p:ph type="sldNum" sz="quarter" idx="12"/>
          </p:nvPr>
        </p:nvSpPr>
        <p:spPr/>
        <p:txBody>
          <a:bodyPr/>
          <a:lstStyle/>
          <a:p>
            <a:fld id="{40BD7665-3084-874B-AE63-6E42801A6C25}" type="slidenum">
              <a:rPr lang="en-US" smtClean="0"/>
              <a:t>‹#›</a:t>
            </a:fld>
            <a:endParaRPr lang="en-US"/>
          </a:p>
        </p:txBody>
      </p:sp>
    </p:spTree>
    <p:extLst>
      <p:ext uri="{BB962C8B-B14F-4D97-AF65-F5344CB8AC3E}">
        <p14:creationId xmlns:p14="http://schemas.microsoft.com/office/powerpoint/2010/main" val="230687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9DD1DD-56AB-047C-2450-0390251F903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D95ADC5-D677-45B0-919D-D81850BABA7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C6C7CB-2F80-E21B-3FB6-3E5926730BEE}"/>
              </a:ext>
            </a:extLst>
          </p:cNvPr>
          <p:cNvSpPr>
            <a:spLocks noGrp="1"/>
          </p:cNvSpPr>
          <p:nvPr>
            <p:ph type="dt" sz="half" idx="10"/>
          </p:nvPr>
        </p:nvSpPr>
        <p:spPr/>
        <p:txBody>
          <a:bodyPr/>
          <a:lstStyle/>
          <a:p>
            <a:fld id="{5F8714E3-2E88-844E-A085-58E7E3345A2B}" type="datetimeFigureOut">
              <a:rPr lang="en-US" smtClean="0"/>
              <a:t>6/24/25</a:t>
            </a:fld>
            <a:endParaRPr lang="en-US"/>
          </a:p>
        </p:txBody>
      </p:sp>
      <p:sp>
        <p:nvSpPr>
          <p:cNvPr id="5" name="Footer Placeholder 4">
            <a:extLst>
              <a:ext uri="{FF2B5EF4-FFF2-40B4-BE49-F238E27FC236}">
                <a16:creationId xmlns:a16="http://schemas.microsoft.com/office/drawing/2014/main" id="{B0802067-6179-8B54-2483-A4073B477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75E97-EF22-5ADF-8479-8074BFD3CAAB}"/>
              </a:ext>
            </a:extLst>
          </p:cNvPr>
          <p:cNvSpPr>
            <a:spLocks noGrp="1"/>
          </p:cNvSpPr>
          <p:nvPr>
            <p:ph type="sldNum" sz="quarter" idx="12"/>
          </p:nvPr>
        </p:nvSpPr>
        <p:spPr/>
        <p:txBody>
          <a:bodyPr/>
          <a:lstStyle/>
          <a:p>
            <a:fld id="{40BD7665-3084-874B-AE63-6E42801A6C25}" type="slidenum">
              <a:rPr lang="en-US" smtClean="0"/>
              <a:t>‹#›</a:t>
            </a:fld>
            <a:endParaRPr lang="en-US"/>
          </a:p>
        </p:txBody>
      </p:sp>
    </p:spTree>
    <p:extLst>
      <p:ext uri="{BB962C8B-B14F-4D97-AF65-F5344CB8AC3E}">
        <p14:creationId xmlns:p14="http://schemas.microsoft.com/office/powerpoint/2010/main" val="370114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0DDF-CB99-A5B9-5789-384728A1778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41D1BB3-7C56-2040-2DBA-5FFDDF509EF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E65A34-F3F5-E683-DD32-1C157B02C495}"/>
              </a:ext>
            </a:extLst>
          </p:cNvPr>
          <p:cNvSpPr>
            <a:spLocks noGrp="1"/>
          </p:cNvSpPr>
          <p:nvPr>
            <p:ph type="dt" sz="half" idx="10"/>
          </p:nvPr>
        </p:nvSpPr>
        <p:spPr/>
        <p:txBody>
          <a:bodyPr/>
          <a:lstStyle/>
          <a:p>
            <a:fld id="{5F8714E3-2E88-844E-A085-58E7E3345A2B}" type="datetimeFigureOut">
              <a:rPr lang="en-US" smtClean="0"/>
              <a:t>6/24/25</a:t>
            </a:fld>
            <a:endParaRPr lang="en-US"/>
          </a:p>
        </p:txBody>
      </p:sp>
      <p:sp>
        <p:nvSpPr>
          <p:cNvPr id="5" name="Footer Placeholder 4">
            <a:extLst>
              <a:ext uri="{FF2B5EF4-FFF2-40B4-BE49-F238E27FC236}">
                <a16:creationId xmlns:a16="http://schemas.microsoft.com/office/drawing/2014/main" id="{7E5C0393-E630-AC21-E619-4B95104AF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5C90F-7EC0-AEA2-27D3-C6D4D50730E5}"/>
              </a:ext>
            </a:extLst>
          </p:cNvPr>
          <p:cNvSpPr>
            <a:spLocks noGrp="1"/>
          </p:cNvSpPr>
          <p:nvPr>
            <p:ph type="sldNum" sz="quarter" idx="12"/>
          </p:nvPr>
        </p:nvSpPr>
        <p:spPr/>
        <p:txBody>
          <a:bodyPr/>
          <a:lstStyle/>
          <a:p>
            <a:fld id="{40BD7665-3084-874B-AE63-6E42801A6C25}" type="slidenum">
              <a:rPr lang="en-US" smtClean="0"/>
              <a:t>‹#›</a:t>
            </a:fld>
            <a:endParaRPr lang="en-US"/>
          </a:p>
        </p:txBody>
      </p:sp>
    </p:spTree>
    <p:extLst>
      <p:ext uri="{BB962C8B-B14F-4D97-AF65-F5344CB8AC3E}">
        <p14:creationId xmlns:p14="http://schemas.microsoft.com/office/powerpoint/2010/main" val="6786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06E5-8990-993D-5C65-87DAF374CC2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9152550-9895-AF61-C52D-30D6D0CA577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1A69AF4-53E6-A8AA-663D-FB8ABC036971}"/>
              </a:ext>
            </a:extLst>
          </p:cNvPr>
          <p:cNvSpPr>
            <a:spLocks noGrp="1"/>
          </p:cNvSpPr>
          <p:nvPr>
            <p:ph type="dt" sz="half" idx="10"/>
          </p:nvPr>
        </p:nvSpPr>
        <p:spPr/>
        <p:txBody>
          <a:bodyPr/>
          <a:lstStyle/>
          <a:p>
            <a:fld id="{5F8714E3-2E88-844E-A085-58E7E3345A2B}" type="datetimeFigureOut">
              <a:rPr lang="en-US" smtClean="0"/>
              <a:t>6/24/25</a:t>
            </a:fld>
            <a:endParaRPr lang="en-US"/>
          </a:p>
        </p:txBody>
      </p:sp>
      <p:sp>
        <p:nvSpPr>
          <p:cNvPr id="5" name="Footer Placeholder 4">
            <a:extLst>
              <a:ext uri="{FF2B5EF4-FFF2-40B4-BE49-F238E27FC236}">
                <a16:creationId xmlns:a16="http://schemas.microsoft.com/office/drawing/2014/main" id="{9A2B3E3C-07A2-4F73-49FD-99DB7DA07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E82FF-31B9-F416-9F50-F3E95E4BFB88}"/>
              </a:ext>
            </a:extLst>
          </p:cNvPr>
          <p:cNvSpPr>
            <a:spLocks noGrp="1"/>
          </p:cNvSpPr>
          <p:nvPr>
            <p:ph type="sldNum" sz="quarter" idx="12"/>
          </p:nvPr>
        </p:nvSpPr>
        <p:spPr/>
        <p:txBody>
          <a:bodyPr/>
          <a:lstStyle/>
          <a:p>
            <a:fld id="{40BD7665-3084-874B-AE63-6E42801A6C25}" type="slidenum">
              <a:rPr lang="en-US" smtClean="0"/>
              <a:t>‹#›</a:t>
            </a:fld>
            <a:endParaRPr lang="en-US"/>
          </a:p>
        </p:txBody>
      </p:sp>
    </p:spTree>
    <p:extLst>
      <p:ext uri="{BB962C8B-B14F-4D97-AF65-F5344CB8AC3E}">
        <p14:creationId xmlns:p14="http://schemas.microsoft.com/office/powerpoint/2010/main" val="307676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49C3-86A2-9B95-8662-36A6214C810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FBB38E0-6401-3986-A4B3-4791F44A907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78B49B3-9CFA-5135-DA26-E2766942A1B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A71F5AB-AE57-D036-1C00-80B3CECC3C89}"/>
              </a:ext>
            </a:extLst>
          </p:cNvPr>
          <p:cNvSpPr>
            <a:spLocks noGrp="1"/>
          </p:cNvSpPr>
          <p:nvPr>
            <p:ph type="dt" sz="half" idx="10"/>
          </p:nvPr>
        </p:nvSpPr>
        <p:spPr/>
        <p:txBody>
          <a:bodyPr/>
          <a:lstStyle/>
          <a:p>
            <a:fld id="{5F8714E3-2E88-844E-A085-58E7E3345A2B}" type="datetimeFigureOut">
              <a:rPr lang="en-US" smtClean="0"/>
              <a:t>6/24/25</a:t>
            </a:fld>
            <a:endParaRPr lang="en-US"/>
          </a:p>
        </p:txBody>
      </p:sp>
      <p:sp>
        <p:nvSpPr>
          <p:cNvPr id="6" name="Footer Placeholder 5">
            <a:extLst>
              <a:ext uri="{FF2B5EF4-FFF2-40B4-BE49-F238E27FC236}">
                <a16:creationId xmlns:a16="http://schemas.microsoft.com/office/drawing/2014/main" id="{3A76A40C-2CB1-A96C-3239-F3F90AB0A5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CB1D61-82A9-018F-45F1-01489C20726F}"/>
              </a:ext>
            </a:extLst>
          </p:cNvPr>
          <p:cNvSpPr>
            <a:spLocks noGrp="1"/>
          </p:cNvSpPr>
          <p:nvPr>
            <p:ph type="sldNum" sz="quarter" idx="12"/>
          </p:nvPr>
        </p:nvSpPr>
        <p:spPr/>
        <p:txBody>
          <a:bodyPr/>
          <a:lstStyle/>
          <a:p>
            <a:fld id="{40BD7665-3084-874B-AE63-6E42801A6C25}" type="slidenum">
              <a:rPr lang="en-US" smtClean="0"/>
              <a:t>‹#›</a:t>
            </a:fld>
            <a:endParaRPr lang="en-US"/>
          </a:p>
        </p:txBody>
      </p:sp>
    </p:spTree>
    <p:extLst>
      <p:ext uri="{BB962C8B-B14F-4D97-AF65-F5344CB8AC3E}">
        <p14:creationId xmlns:p14="http://schemas.microsoft.com/office/powerpoint/2010/main" val="394165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F380D-3BF6-8E4A-8F61-792625B14C6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CD82FC1-EEC8-0C6F-B604-225B4F77B2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7348AFA-A58C-26BA-A707-E270358FCDB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B7E91DD-B94B-F655-D5B3-B0D879F380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B81D014-9BCA-E6AE-5A6C-D1D43297933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640057D-7135-CB62-30C5-5CE447D27273}"/>
              </a:ext>
            </a:extLst>
          </p:cNvPr>
          <p:cNvSpPr>
            <a:spLocks noGrp="1"/>
          </p:cNvSpPr>
          <p:nvPr>
            <p:ph type="dt" sz="half" idx="10"/>
          </p:nvPr>
        </p:nvSpPr>
        <p:spPr/>
        <p:txBody>
          <a:bodyPr/>
          <a:lstStyle/>
          <a:p>
            <a:fld id="{5F8714E3-2E88-844E-A085-58E7E3345A2B}" type="datetimeFigureOut">
              <a:rPr lang="en-US" smtClean="0"/>
              <a:t>6/24/25</a:t>
            </a:fld>
            <a:endParaRPr lang="en-US"/>
          </a:p>
        </p:txBody>
      </p:sp>
      <p:sp>
        <p:nvSpPr>
          <p:cNvPr id="8" name="Footer Placeholder 7">
            <a:extLst>
              <a:ext uri="{FF2B5EF4-FFF2-40B4-BE49-F238E27FC236}">
                <a16:creationId xmlns:a16="http://schemas.microsoft.com/office/drawing/2014/main" id="{B79C1013-672B-BF73-3510-119D76FE92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636D75-4897-5D5B-0D05-26237D86EC97}"/>
              </a:ext>
            </a:extLst>
          </p:cNvPr>
          <p:cNvSpPr>
            <a:spLocks noGrp="1"/>
          </p:cNvSpPr>
          <p:nvPr>
            <p:ph type="sldNum" sz="quarter" idx="12"/>
          </p:nvPr>
        </p:nvSpPr>
        <p:spPr/>
        <p:txBody>
          <a:bodyPr/>
          <a:lstStyle/>
          <a:p>
            <a:fld id="{40BD7665-3084-874B-AE63-6E42801A6C25}" type="slidenum">
              <a:rPr lang="en-US" smtClean="0"/>
              <a:t>‹#›</a:t>
            </a:fld>
            <a:endParaRPr lang="en-US"/>
          </a:p>
        </p:txBody>
      </p:sp>
    </p:spTree>
    <p:extLst>
      <p:ext uri="{BB962C8B-B14F-4D97-AF65-F5344CB8AC3E}">
        <p14:creationId xmlns:p14="http://schemas.microsoft.com/office/powerpoint/2010/main" val="254043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8B55-2C33-8B20-8416-E41341FC2BD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E922AC6-97F0-5B18-644C-601315E8545F}"/>
              </a:ext>
            </a:extLst>
          </p:cNvPr>
          <p:cNvSpPr>
            <a:spLocks noGrp="1"/>
          </p:cNvSpPr>
          <p:nvPr>
            <p:ph type="dt" sz="half" idx="10"/>
          </p:nvPr>
        </p:nvSpPr>
        <p:spPr/>
        <p:txBody>
          <a:bodyPr/>
          <a:lstStyle/>
          <a:p>
            <a:fld id="{5F8714E3-2E88-844E-A085-58E7E3345A2B}" type="datetimeFigureOut">
              <a:rPr lang="en-US" smtClean="0"/>
              <a:t>6/24/25</a:t>
            </a:fld>
            <a:endParaRPr lang="en-US"/>
          </a:p>
        </p:txBody>
      </p:sp>
      <p:sp>
        <p:nvSpPr>
          <p:cNvPr id="4" name="Footer Placeholder 3">
            <a:extLst>
              <a:ext uri="{FF2B5EF4-FFF2-40B4-BE49-F238E27FC236}">
                <a16:creationId xmlns:a16="http://schemas.microsoft.com/office/drawing/2014/main" id="{FA9E78C8-031C-D688-EE4E-8A48680C8A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3AE78A-D988-627B-07A2-F47118E9AD66}"/>
              </a:ext>
            </a:extLst>
          </p:cNvPr>
          <p:cNvSpPr>
            <a:spLocks noGrp="1"/>
          </p:cNvSpPr>
          <p:nvPr>
            <p:ph type="sldNum" sz="quarter" idx="12"/>
          </p:nvPr>
        </p:nvSpPr>
        <p:spPr/>
        <p:txBody>
          <a:bodyPr/>
          <a:lstStyle/>
          <a:p>
            <a:fld id="{40BD7665-3084-874B-AE63-6E42801A6C25}" type="slidenum">
              <a:rPr lang="en-US" smtClean="0"/>
              <a:t>‹#›</a:t>
            </a:fld>
            <a:endParaRPr lang="en-US"/>
          </a:p>
        </p:txBody>
      </p:sp>
    </p:spTree>
    <p:extLst>
      <p:ext uri="{BB962C8B-B14F-4D97-AF65-F5344CB8AC3E}">
        <p14:creationId xmlns:p14="http://schemas.microsoft.com/office/powerpoint/2010/main" val="209349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C38D7F-646B-573A-0EF7-F52EF0FA7ED0}"/>
              </a:ext>
            </a:extLst>
          </p:cNvPr>
          <p:cNvSpPr>
            <a:spLocks noGrp="1"/>
          </p:cNvSpPr>
          <p:nvPr>
            <p:ph type="dt" sz="half" idx="10"/>
          </p:nvPr>
        </p:nvSpPr>
        <p:spPr/>
        <p:txBody>
          <a:bodyPr/>
          <a:lstStyle/>
          <a:p>
            <a:fld id="{5F8714E3-2E88-844E-A085-58E7E3345A2B}" type="datetimeFigureOut">
              <a:rPr lang="en-US" smtClean="0"/>
              <a:t>6/24/25</a:t>
            </a:fld>
            <a:endParaRPr lang="en-US"/>
          </a:p>
        </p:txBody>
      </p:sp>
      <p:sp>
        <p:nvSpPr>
          <p:cNvPr id="3" name="Footer Placeholder 2">
            <a:extLst>
              <a:ext uri="{FF2B5EF4-FFF2-40B4-BE49-F238E27FC236}">
                <a16:creationId xmlns:a16="http://schemas.microsoft.com/office/drawing/2014/main" id="{3DD476AE-24A4-D94A-005C-63AB250586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6B2305-8893-4F6C-A1A3-12E9EC8221C8}"/>
              </a:ext>
            </a:extLst>
          </p:cNvPr>
          <p:cNvSpPr>
            <a:spLocks noGrp="1"/>
          </p:cNvSpPr>
          <p:nvPr>
            <p:ph type="sldNum" sz="quarter" idx="12"/>
          </p:nvPr>
        </p:nvSpPr>
        <p:spPr/>
        <p:txBody>
          <a:bodyPr/>
          <a:lstStyle/>
          <a:p>
            <a:fld id="{40BD7665-3084-874B-AE63-6E42801A6C25}" type="slidenum">
              <a:rPr lang="en-US" smtClean="0"/>
              <a:t>‹#›</a:t>
            </a:fld>
            <a:endParaRPr lang="en-US"/>
          </a:p>
        </p:txBody>
      </p:sp>
    </p:spTree>
    <p:extLst>
      <p:ext uri="{BB962C8B-B14F-4D97-AF65-F5344CB8AC3E}">
        <p14:creationId xmlns:p14="http://schemas.microsoft.com/office/powerpoint/2010/main" val="233105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EDDE-A642-AA88-D31E-5FACB184BB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577D041-BA61-22F7-4595-22902C8169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3789ECE-6FAD-14AE-44AC-F1E30FE14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B722DD5-7511-8021-F1E2-936B2A909796}"/>
              </a:ext>
            </a:extLst>
          </p:cNvPr>
          <p:cNvSpPr>
            <a:spLocks noGrp="1"/>
          </p:cNvSpPr>
          <p:nvPr>
            <p:ph type="dt" sz="half" idx="10"/>
          </p:nvPr>
        </p:nvSpPr>
        <p:spPr/>
        <p:txBody>
          <a:bodyPr/>
          <a:lstStyle/>
          <a:p>
            <a:fld id="{5F8714E3-2E88-844E-A085-58E7E3345A2B}" type="datetimeFigureOut">
              <a:rPr lang="en-US" smtClean="0"/>
              <a:t>6/24/25</a:t>
            </a:fld>
            <a:endParaRPr lang="en-US"/>
          </a:p>
        </p:txBody>
      </p:sp>
      <p:sp>
        <p:nvSpPr>
          <p:cNvPr id="6" name="Footer Placeholder 5">
            <a:extLst>
              <a:ext uri="{FF2B5EF4-FFF2-40B4-BE49-F238E27FC236}">
                <a16:creationId xmlns:a16="http://schemas.microsoft.com/office/drawing/2014/main" id="{60B1F4E6-193D-1D0C-7B86-E55320E5AA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3F507F-C041-AB32-D4EA-714F93D9E583}"/>
              </a:ext>
            </a:extLst>
          </p:cNvPr>
          <p:cNvSpPr>
            <a:spLocks noGrp="1"/>
          </p:cNvSpPr>
          <p:nvPr>
            <p:ph type="sldNum" sz="quarter" idx="12"/>
          </p:nvPr>
        </p:nvSpPr>
        <p:spPr/>
        <p:txBody>
          <a:bodyPr/>
          <a:lstStyle/>
          <a:p>
            <a:fld id="{40BD7665-3084-874B-AE63-6E42801A6C25}" type="slidenum">
              <a:rPr lang="en-US" smtClean="0"/>
              <a:t>‹#›</a:t>
            </a:fld>
            <a:endParaRPr lang="en-US"/>
          </a:p>
        </p:txBody>
      </p:sp>
    </p:spTree>
    <p:extLst>
      <p:ext uri="{BB962C8B-B14F-4D97-AF65-F5344CB8AC3E}">
        <p14:creationId xmlns:p14="http://schemas.microsoft.com/office/powerpoint/2010/main" val="39693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FE2C-D1CE-615E-2985-6202133E81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7B3B33B-CF24-A652-8B4E-21DF0B9050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4BC44A-EBD4-0DC2-F64B-998CBAD140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2FBDBE6-86B9-0935-FDC5-A1AD70738B2F}"/>
              </a:ext>
            </a:extLst>
          </p:cNvPr>
          <p:cNvSpPr>
            <a:spLocks noGrp="1"/>
          </p:cNvSpPr>
          <p:nvPr>
            <p:ph type="dt" sz="half" idx="10"/>
          </p:nvPr>
        </p:nvSpPr>
        <p:spPr/>
        <p:txBody>
          <a:bodyPr/>
          <a:lstStyle/>
          <a:p>
            <a:fld id="{5F8714E3-2E88-844E-A085-58E7E3345A2B}" type="datetimeFigureOut">
              <a:rPr lang="en-US" smtClean="0"/>
              <a:t>6/24/25</a:t>
            </a:fld>
            <a:endParaRPr lang="en-US"/>
          </a:p>
        </p:txBody>
      </p:sp>
      <p:sp>
        <p:nvSpPr>
          <p:cNvPr id="6" name="Footer Placeholder 5">
            <a:extLst>
              <a:ext uri="{FF2B5EF4-FFF2-40B4-BE49-F238E27FC236}">
                <a16:creationId xmlns:a16="http://schemas.microsoft.com/office/drawing/2014/main" id="{1712821F-A99B-666A-A443-7BE7EDD07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E00AF-269A-C550-7A93-CAC8353DD88D}"/>
              </a:ext>
            </a:extLst>
          </p:cNvPr>
          <p:cNvSpPr>
            <a:spLocks noGrp="1"/>
          </p:cNvSpPr>
          <p:nvPr>
            <p:ph type="sldNum" sz="quarter" idx="12"/>
          </p:nvPr>
        </p:nvSpPr>
        <p:spPr/>
        <p:txBody>
          <a:bodyPr/>
          <a:lstStyle/>
          <a:p>
            <a:fld id="{40BD7665-3084-874B-AE63-6E42801A6C25}" type="slidenum">
              <a:rPr lang="en-US" smtClean="0"/>
              <a:t>‹#›</a:t>
            </a:fld>
            <a:endParaRPr lang="en-US"/>
          </a:p>
        </p:txBody>
      </p:sp>
    </p:spTree>
    <p:extLst>
      <p:ext uri="{BB962C8B-B14F-4D97-AF65-F5344CB8AC3E}">
        <p14:creationId xmlns:p14="http://schemas.microsoft.com/office/powerpoint/2010/main" val="949540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F1D4B8-592B-A3B3-3577-0F1FDF1C0A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B7E38A-5F2C-3BD6-D35D-A1A887E5E6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006919-5655-62BC-2B8E-EE94BEC8B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8714E3-2E88-844E-A085-58E7E3345A2B}" type="datetimeFigureOut">
              <a:rPr lang="en-US" smtClean="0"/>
              <a:t>6/24/25</a:t>
            </a:fld>
            <a:endParaRPr lang="en-US"/>
          </a:p>
        </p:txBody>
      </p:sp>
      <p:sp>
        <p:nvSpPr>
          <p:cNvPr id="5" name="Footer Placeholder 4">
            <a:extLst>
              <a:ext uri="{FF2B5EF4-FFF2-40B4-BE49-F238E27FC236}">
                <a16:creationId xmlns:a16="http://schemas.microsoft.com/office/drawing/2014/main" id="{E5544650-4442-35AD-1689-EDD921492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5768501-92FB-00D8-D458-9E98755E6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BD7665-3084-874B-AE63-6E42801A6C25}" type="slidenum">
              <a:rPr lang="en-US" smtClean="0"/>
              <a:t>‹#›</a:t>
            </a:fld>
            <a:endParaRPr lang="en-US"/>
          </a:p>
        </p:txBody>
      </p:sp>
    </p:spTree>
    <p:extLst>
      <p:ext uri="{BB962C8B-B14F-4D97-AF65-F5344CB8AC3E}">
        <p14:creationId xmlns:p14="http://schemas.microsoft.com/office/powerpoint/2010/main" val="1748688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FE680-D7AD-82B8-68FB-017E94BB8AB3}"/>
              </a:ext>
            </a:extLst>
          </p:cNvPr>
          <p:cNvSpPr>
            <a:spLocks noGrp="1"/>
          </p:cNvSpPr>
          <p:nvPr>
            <p:ph type="ctrTitle"/>
          </p:nvPr>
        </p:nvSpPr>
        <p:spPr>
          <a:xfrm>
            <a:off x="987689" y="3071183"/>
            <a:ext cx="9910296" cy="2590027"/>
          </a:xfrm>
        </p:spPr>
        <p:txBody>
          <a:bodyPr anchor="t">
            <a:normAutofit/>
          </a:bodyPr>
          <a:lstStyle/>
          <a:p>
            <a:pPr algn="l"/>
            <a:r>
              <a:rPr lang="en-GB" sz="4400" b="1"/>
              <a:t>The problems of </a:t>
            </a:r>
            <a:br>
              <a:rPr lang="en-GB" sz="4400" b="1"/>
            </a:br>
            <a:r>
              <a:rPr lang="en-GB" sz="4400" b="1"/>
              <a:t>Doctor- Patient Bias, </a:t>
            </a:r>
            <a:br>
              <a:rPr lang="en-GB" sz="4400" b="1"/>
            </a:br>
            <a:r>
              <a:rPr lang="en-GB" sz="4400" b="1"/>
              <a:t>Persona, Gaslighting and Acknowledging Diagnostic Doubt</a:t>
            </a:r>
            <a:endParaRPr lang="en-US" sz="4400"/>
          </a:p>
        </p:txBody>
      </p:sp>
      <p:sp>
        <p:nvSpPr>
          <p:cNvPr id="3" name="Subtitle 2">
            <a:extLst>
              <a:ext uri="{FF2B5EF4-FFF2-40B4-BE49-F238E27FC236}">
                <a16:creationId xmlns:a16="http://schemas.microsoft.com/office/drawing/2014/main" id="{C891703E-5CD3-7BAA-EBC4-4D876286B858}"/>
              </a:ext>
            </a:extLst>
          </p:cNvPr>
          <p:cNvSpPr>
            <a:spLocks noGrp="1"/>
          </p:cNvSpPr>
          <p:nvPr>
            <p:ph type="subTitle" idx="1"/>
          </p:nvPr>
        </p:nvSpPr>
        <p:spPr>
          <a:xfrm>
            <a:off x="987688" y="1553518"/>
            <a:ext cx="9910295" cy="1281733"/>
          </a:xfrm>
        </p:spPr>
        <p:txBody>
          <a:bodyPr anchor="b">
            <a:normAutofit/>
          </a:bodyPr>
          <a:lstStyle/>
          <a:p>
            <a:pPr algn="l" fontAlgn="base"/>
            <a:r>
              <a:rPr lang="en-GB"/>
              <a:t>Why do consultations sometimes not go well??</a:t>
            </a: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915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DEC3F0-E4A1-48A1-6577-FE1324C7861B}"/>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DE1BEE2-D088-3880-9435-BB22092FCA24}"/>
              </a:ext>
            </a:extLst>
          </p:cNvPr>
          <p:cNvSpPr>
            <a:spLocks noGrp="1"/>
          </p:cNvSpPr>
          <p:nvPr>
            <p:ph type="title"/>
          </p:nvPr>
        </p:nvSpPr>
        <p:spPr>
          <a:xfrm>
            <a:off x="808638" y="386930"/>
            <a:ext cx="9236700" cy="1188950"/>
          </a:xfrm>
        </p:spPr>
        <p:txBody>
          <a:bodyPr anchor="b">
            <a:normAutofit/>
          </a:bodyPr>
          <a:lstStyle/>
          <a:p>
            <a:r>
              <a:rPr lang="en-US" sz="5400">
                <a:latin typeface="Arial" panose="020B0604020202020204" pitchFamily="34" charset="0"/>
                <a:ea typeface="Times New Roman" panose="02020603050405020304" pitchFamily="18" charset="0"/>
              </a:rPr>
              <a:t>these labels include……</a:t>
            </a:r>
            <a:endParaRPr lang="en-US" sz="5400"/>
          </a:p>
        </p:txBody>
      </p:sp>
      <p:grpSp>
        <p:nvGrpSpPr>
          <p:cNvPr id="21" name="Group 2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2" name="Rectangle 2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69D0D6A-C57E-771C-25DC-007D37878652}"/>
              </a:ext>
            </a:extLst>
          </p:cNvPr>
          <p:cNvSpPr>
            <a:spLocks noGrp="1"/>
          </p:cNvSpPr>
          <p:nvPr>
            <p:ph idx="1"/>
          </p:nvPr>
        </p:nvSpPr>
        <p:spPr>
          <a:xfrm>
            <a:off x="793660" y="2599509"/>
            <a:ext cx="10143668" cy="3435531"/>
          </a:xfrm>
        </p:spPr>
        <p:txBody>
          <a:bodyPr anchor="ctr">
            <a:normAutofit/>
          </a:bodyPr>
          <a:lstStyle/>
          <a:p>
            <a:pPr marL="0" indent="0">
              <a:buNone/>
            </a:pPr>
            <a:r>
              <a:rPr lang="en-US" sz="2200"/>
              <a:t>Heartsink</a:t>
            </a:r>
          </a:p>
          <a:p>
            <a:pPr marL="0" indent="0">
              <a:buNone/>
            </a:pPr>
            <a:r>
              <a:rPr lang="en-US" sz="2200"/>
              <a:t>Catastrophiser</a:t>
            </a:r>
          </a:p>
          <a:p>
            <a:pPr marL="0" indent="0">
              <a:buNone/>
            </a:pPr>
            <a:r>
              <a:rPr lang="en-US" sz="2200"/>
              <a:t>Difficult Patient</a:t>
            </a:r>
          </a:p>
          <a:p>
            <a:pPr marL="0" indent="0">
              <a:buNone/>
            </a:pPr>
            <a:r>
              <a:rPr lang="en-US" sz="2200"/>
              <a:t>Dependent clinger</a:t>
            </a:r>
          </a:p>
          <a:p>
            <a:pPr marL="0" indent="0">
              <a:buNone/>
            </a:pPr>
            <a:r>
              <a:rPr lang="en-US" sz="2200"/>
              <a:t>Entitled demander</a:t>
            </a:r>
          </a:p>
          <a:p>
            <a:pPr marL="0" indent="0">
              <a:buNone/>
            </a:pPr>
            <a:r>
              <a:rPr lang="en-US" sz="2200"/>
              <a:t>Manipulative Help Rejecter</a:t>
            </a:r>
          </a:p>
          <a:p>
            <a:pPr marL="0" indent="0">
              <a:buNone/>
            </a:pPr>
            <a:r>
              <a:rPr lang="en-US" sz="2200"/>
              <a:t>Self-destructive denier</a:t>
            </a:r>
          </a:p>
          <a:p>
            <a:pPr marL="0" indent="0">
              <a:buNone/>
            </a:pPr>
            <a:r>
              <a:rPr lang="en-US" sz="2200"/>
              <a:t>???????!!!! </a:t>
            </a:r>
          </a:p>
          <a:p>
            <a:pPr marL="0" indent="0">
              <a:buNone/>
            </a:pPr>
            <a:endParaRPr lang="en-US" sz="2200"/>
          </a:p>
        </p:txBody>
      </p:sp>
    </p:spTree>
    <p:extLst>
      <p:ext uri="{BB962C8B-B14F-4D97-AF65-F5344CB8AC3E}">
        <p14:creationId xmlns:p14="http://schemas.microsoft.com/office/powerpoint/2010/main" val="3458175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Isosceles Triangle 2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1" descr="A close-up of a document&#10;&#10;Description automatically generated">
            <a:extLst>
              <a:ext uri="{FF2B5EF4-FFF2-40B4-BE49-F238E27FC236}">
                <a16:creationId xmlns:a16="http://schemas.microsoft.com/office/drawing/2014/main" id="{73839355-218D-A488-6E19-561FC77DE24A}"/>
              </a:ext>
            </a:extLst>
          </p:cNvPr>
          <p:cNvPicPr>
            <a:picLocks noGrp="1" noChangeAspect="1"/>
          </p:cNvPicPr>
          <p:nvPr>
            <p:ph idx="1"/>
          </p:nvPr>
        </p:nvPicPr>
        <p:blipFill>
          <a:blip r:embed="rId2"/>
          <a:stretch>
            <a:fillRect/>
          </a:stretch>
        </p:blipFill>
        <p:spPr>
          <a:xfrm>
            <a:off x="643467" y="1902290"/>
            <a:ext cx="10905066" cy="3053419"/>
          </a:xfrm>
          <a:prstGeom prst="rect">
            <a:avLst/>
          </a:prstGeom>
          <a:ln>
            <a:noFill/>
          </a:ln>
        </p:spPr>
      </p:pic>
      <p:sp>
        <p:nvSpPr>
          <p:cNvPr id="29" name="Isosceles Triangle 2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950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58B650-F8F9-DD60-4F3A-2E3D6ED4CE27}"/>
              </a:ext>
            </a:extLst>
          </p:cNvPr>
          <p:cNvSpPr>
            <a:spLocks noGrp="1"/>
          </p:cNvSpPr>
          <p:nvPr>
            <p:ph type="title"/>
          </p:nvPr>
        </p:nvSpPr>
        <p:spPr>
          <a:xfrm>
            <a:off x="635000" y="640823"/>
            <a:ext cx="3418659" cy="5583148"/>
          </a:xfrm>
        </p:spPr>
        <p:txBody>
          <a:bodyPr anchor="ctr">
            <a:normAutofit/>
          </a:bodyPr>
          <a:lstStyle/>
          <a:p>
            <a:r>
              <a:rPr lang="en-US" sz="4600"/>
              <a:t>Summary of abstract…….</a:t>
            </a:r>
          </a:p>
        </p:txBody>
      </p:sp>
      <p:sp>
        <p:nvSpPr>
          <p:cNvPr id="5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BAD82862-7866-2860-E44D-636D4AAEEC9D}"/>
              </a:ext>
            </a:extLst>
          </p:cNvPr>
          <p:cNvGraphicFramePr>
            <a:graphicFrameLocks noGrp="1"/>
          </p:cNvGraphicFramePr>
          <p:nvPr>
            <p:ph idx="1"/>
            <p:extLst>
              <p:ext uri="{D42A27DB-BD31-4B8C-83A1-F6EECF244321}">
                <p14:modId xmlns:p14="http://schemas.microsoft.com/office/powerpoint/2010/main" val="294007045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1628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A3D66-4ED1-5DFC-1FF6-B5A0BE488AC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85AB281-B810-A9DC-EE34-64B4A6A924D4}"/>
              </a:ext>
            </a:extLst>
          </p:cNvPr>
          <p:cNvPicPr>
            <a:picLocks noChangeAspect="1"/>
          </p:cNvPicPr>
          <p:nvPr/>
        </p:nvPicPr>
        <p:blipFill>
          <a:blip r:embed="rId2"/>
          <a:stretch>
            <a:fillRect/>
          </a:stretch>
        </p:blipFill>
        <p:spPr>
          <a:xfrm>
            <a:off x="3672894" y="0"/>
            <a:ext cx="4846211" cy="6858000"/>
          </a:xfrm>
          <a:prstGeom prst="rect">
            <a:avLst/>
          </a:prstGeom>
        </p:spPr>
      </p:pic>
    </p:spTree>
    <p:extLst>
      <p:ext uri="{BB962C8B-B14F-4D97-AF65-F5344CB8AC3E}">
        <p14:creationId xmlns:p14="http://schemas.microsoft.com/office/powerpoint/2010/main" val="418063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C7E79-0164-83BE-36CC-F6A8833733FA}"/>
            </a:ext>
          </a:extLst>
        </p:cNvPr>
        <p:cNvGrpSpPr/>
        <p:nvPr/>
      </p:nvGrpSpPr>
      <p:grpSpPr>
        <a:xfrm>
          <a:off x="0" y="0"/>
          <a:ext cx="0" cy="0"/>
          <a:chOff x="0" y="0"/>
          <a:chExt cx="0" cy="0"/>
        </a:xfrm>
      </p:grpSpPr>
      <p:pic>
        <p:nvPicPr>
          <p:cNvPr id="3" name="Picture 2" descr="A close-up of a list of health care&#10;&#10;AI-generated content may be incorrect.">
            <a:extLst>
              <a:ext uri="{FF2B5EF4-FFF2-40B4-BE49-F238E27FC236}">
                <a16:creationId xmlns:a16="http://schemas.microsoft.com/office/drawing/2014/main" id="{48C3FB0C-5855-1DC1-1F66-3DB27ED03E45}"/>
              </a:ext>
            </a:extLst>
          </p:cNvPr>
          <p:cNvPicPr>
            <a:picLocks noChangeAspect="1"/>
          </p:cNvPicPr>
          <p:nvPr/>
        </p:nvPicPr>
        <p:blipFill>
          <a:blip r:embed="rId2"/>
          <a:stretch>
            <a:fillRect/>
          </a:stretch>
        </p:blipFill>
        <p:spPr>
          <a:xfrm>
            <a:off x="2437672" y="0"/>
            <a:ext cx="7316656" cy="6858000"/>
          </a:xfrm>
          <a:prstGeom prst="rect">
            <a:avLst/>
          </a:prstGeom>
        </p:spPr>
      </p:pic>
    </p:spTree>
    <p:extLst>
      <p:ext uri="{BB962C8B-B14F-4D97-AF65-F5344CB8AC3E}">
        <p14:creationId xmlns:p14="http://schemas.microsoft.com/office/powerpoint/2010/main" val="1083106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A4B78-AE87-19A9-A156-5289C9497B2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60F85AF-9329-DECB-0AA9-BB7BB43A0D41}"/>
              </a:ext>
            </a:extLst>
          </p:cNvPr>
          <p:cNvSpPr>
            <a:spLocks noGrp="1"/>
          </p:cNvSpPr>
          <p:nvPr>
            <p:ph type="title"/>
          </p:nvPr>
        </p:nvSpPr>
        <p:spPr/>
        <p:txBody>
          <a:bodyPr>
            <a:normAutofit/>
          </a:bodyPr>
          <a:lstStyle/>
          <a:p>
            <a:r>
              <a:rPr lang="en-US" dirty="0"/>
              <a:t>Health Professional Uncertainties</a:t>
            </a:r>
          </a:p>
        </p:txBody>
      </p:sp>
      <p:sp>
        <p:nvSpPr>
          <p:cNvPr id="13" name="Text Placeholder 12">
            <a:extLst>
              <a:ext uri="{FF2B5EF4-FFF2-40B4-BE49-F238E27FC236}">
                <a16:creationId xmlns:a16="http://schemas.microsoft.com/office/drawing/2014/main" id="{D266BF8B-06B1-3AC7-A2EF-65F5412BA858}"/>
              </a:ext>
            </a:extLst>
          </p:cNvPr>
          <p:cNvSpPr>
            <a:spLocks noGrp="1"/>
          </p:cNvSpPr>
          <p:nvPr>
            <p:ph type="body" idx="1"/>
          </p:nvPr>
        </p:nvSpPr>
        <p:spPr/>
        <p:txBody>
          <a:bodyPr/>
          <a:lstStyle/>
          <a:p>
            <a:r>
              <a:rPr lang="en-GB" dirty="0"/>
              <a:t>Health professional uncertainties</a:t>
            </a:r>
          </a:p>
        </p:txBody>
      </p:sp>
      <p:sp>
        <p:nvSpPr>
          <p:cNvPr id="4" name="Content Placeholder 3">
            <a:extLst>
              <a:ext uri="{FF2B5EF4-FFF2-40B4-BE49-F238E27FC236}">
                <a16:creationId xmlns:a16="http://schemas.microsoft.com/office/drawing/2014/main" id="{E0902965-338E-1304-C96B-59E5A71E9A22}"/>
              </a:ext>
            </a:extLst>
          </p:cNvPr>
          <p:cNvSpPr>
            <a:spLocks noGrp="1"/>
          </p:cNvSpPr>
          <p:nvPr>
            <p:ph sz="half" idx="2"/>
          </p:nvPr>
        </p:nvSpPr>
        <p:spPr/>
        <p:txBody>
          <a:bodyPr>
            <a:normAutofit fontScale="92500" lnSpcReduction="10000"/>
          </a:bodyPr>
          <a:lstStyle/>
          <a:p>
            <a:r>
              <a:rPr lang="en-GB" dirty="0"/>
              <a:t>Admit uncertainty is not a failing</a:t>
            </a:r>
          </a:p>
          <a:p>
            <a:r>
              <a:rPr lang="en-GB" dirty="0"/>
              <a:t>All health professionals have an Achilles heel</a:t>
            </a:r>
          </a:p>
          <a:p>
            <a:r>
              <a:rPr lang="en-GB" dirty="0"/>
              <a:t>Rehearse situations of uncertainty individually and collectively</a:t>
            </a:r>
          </a:p>
          <a:p>
            <a:r>
              <a:rPr lang="en-GB" dirty="0"/>
              <a:t>Be aware of cognitive biases</a:t>
            </a:r>
          </a:p>
          <a:p>
            <a:r>
              <a:rPr lang="en-GB" dirty="0"/>
              <a:t>Uncertainty should be taught to health professionals</a:t>
            </a:r>
          </a:p>
        </p:txBody>
      </p:sp>
      <p:sp>
        <p:nvSpPr>
          <p:cNvPr id="14" name="Text Placeholder 13">
            <a:extLst>
              <a:ext uri="{FF2B5EF4-FFF2-40B4-BE49-F238E27FC236}">
                <a16:creationId xmlns:a16="http://schemas.microsoft.com/office/drawing/2014/main" id="{A7E6B75A-C299-FC22-1BB1-C441C01540F4}"/>
              </a:ext>
            </a:extLst>
          </p:cNvPr>
          <p:cNvSpPr>
            <a:spLocks noGrp="1"/>
          </p:cNvSpPr>
          <p:nvPr>
            <p:ph type="body" sz="quarter" idx="3"/>
          </p:nvPr>
        </p:nvSpPr>
        <p:spPr/>
        <p:txBody>
          <a:bodyPr/>
          <a:lstStyle/>
          <a:p>
            <a:r>
              <a:rPr lang="en-GB" dirty="0">
                <a:solidFill>
                  <a:schemeClr val="bg1"/>
                </a:solidFill>
              </a:rPr>
              <a:t>Patient and family-centred uncertainties</a:t>
            </a:r>
          </a:p>
        </p:txBody>
      </p:sp>
      <p:sp>
        <p:nvSpPr>
          <p:cNvPr id="12" name="Content Placeholder 11">
            <a:extLst>
              <a:ext uri="{FF2B5EF4-FFF2-40B4-BE49-F238E27FC236}">
                <a16:creationId xmlns:a16="http://schemas.microsoft.com/office/drawing/2014/main" id="{C0E97638-F16B-9644-2E02-8F82A9DD89D0}"/>
              </a:ext>
            </a:extLst>
          </p:cNvPr>
          <p:cNvSpPr>
            <a:spLocks noGrp="1"/>
          </p:cNvSpPr>
          <p:nvPr>
            <p:ph sz="quarter" idx="4"/>
          </p:nvPr>
        </p:nvSpPr>
        <p:spPr/>
        <p:txBody>
          <a:bodyPr>
            <a:normAutofit fontScale="92500" lnSpcReduction="10000"/>
          </a:bodyPr>
          <a:lstStyle/>
          <a:p>
            <a:r>
              <a:rPr lang="en-GB" dirty="0">
                <a:solidFill>
                  <a:schemeClr val="bg1"/>
                </a:solidFill>
              </a:rPr>
              <a:t>Patients/families as allies</a:t>
            </a:r>
          </a:p>
          <a:p>
            <a:r>
              <a:rPr lang="en-GB" dirty="0">
                <a:solidFill>
                  <a:schemeClr val="bg1"/>
                </a:solidFill>
              </a:rPr>
              <a:t>Help is available with difficult conversations</a:t>
            </a:r>
          </a:p>
          <a:p>
            <a:r>
              <a:rPr lang="en-GB" dirty="0">
                <a:solidFill>
                  <a:schemeClr val="bg1"/>
                </a:solidFill>
              </a:rPr>
              <a:t>Be imaginative</a:t>
            </a:r>
          </a:p>
          <a:p>
            <a:r>
              <a:rPr lang="en-GB" dirty="0">
                <a:solidFill>
                  <a:schemeClr val="bg1"/>
                </a:solidFill>
              </a:rPr>
              <a:t>Getting ‘into the shoes’ of the patient/family</a:t>
            </a:r>
          </a:p>
          <a:p>
            <a:pPr marL="0" indent="0">
              <a:buNone/>
            </a:pPr>
            <a:endParaRPr lang="en-US" dirty="0"/>
          </a:p>
        </p:txBody>
      </p:sp>
    </p:spTree>
    <p:extLst>
      <p:ext uri="{BB962C8B-B14F-4D97-AF65-F5344CB8AC3E}">
        <p14:creationId xmlns:p14="http://schemas.microsoft.com/office/powerpoint/2010/main" val="605863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F6B81-0EF9-DF4D-0EB0-A3977F256BD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85EBA0B-555E-B563-B853-3BC6DD81E5EA}"/>
              </a:ext>
            </a:extLst>
          </p:cNvPr>
          <p:cNvSpPr>
            <a:spLocks noGrp="1"/>
          </p:cNvSpPr>
          <p:nvPr>
            <p:ph type="title"/>
          </p:nvPr>
        </p:nvSpPr>
        <p:spPr/>
        <p:txBody>
          <a:bodyPr>
            <a:normAutofit/>
          </a:bodyPr>
          <a:lstStyle/>
          <a:p>
            <a:r>
              <a:rPr lang="en-US" dirty="0"/>
              <a:t>Health Professional Uncertainties</a:t>
            </a:r>
          </a:p>
        </p:txBody>
      </p:sp>
      <p:sp>
        <p:nvSpPr>
          <p:cNvPr id="13" name="Text Placeholder 12">
            <a:extLst>
              <a:ext uri="{FF2B5EF4-FFF2-40B4-BE49-F238E27FC236}">
                <a16:creationId xmlns:a16="http://schemas.microsoft.com/office/drawing/2014/main" id="{014A1C66-02B5-1443-A361-253152DF9CD1}"/>
              </a:ext>
            </a:extLst>
          </p:cNvPr>
          <p:cNvSpPr>
            <a:spLocks noGrp="1"/>
          </p:cNvSpPr>
          <p:nvPr>
            <p:ph type="body" idx="1"/>
          </p:nvPr>
        </p:nvSpPr>
        <p:spPr/>
        <p:txBody>
          <a:bodyPr/>
          <a:lstStyle/>
          <a:p>
            <a:r>
              <a:rPr lang="en-GB" dirty="0">
                <a:solidFill>
                  <a:schemeClr val="bg1">
                    <a:lumMod val="65000"/>
                  </a:schemeClr>
                </a:solidFill>
              </a:rPr>
              <a:t>Health professional uncertainties</a:t>
            </a:r>
          </a:p>
        </p:txBody>
      </p:sp>
      <p:sp>
        <p:nvSpPr>
          <p:cNvPr id="4" name="Content Placeholder 3">
            <a:extLst>
              <a:ext uri="{FF2B5EF4-FFF2-40B4-BE49-F238E27FC236}">
                <a16:creationId xmlns:a16="http://schemas.microsoft.com/office/drawing/2014/main" id="{2EA78FC5-194B-18A9-B40C-5A8D0B7B7659}"/>
              </a:ext>
            </a:extLst>
          </p:cNvPr>
          <p:cNvSpPr>
            <a:spLocks noGrp="1"/>
          </p:cNvSpPr>
          <p:nvPr>
            <p:ph sz="half" idx="2"/>
          </p:nvPr>
        </p:nvSpPr>
        <p:spPr/>
        <p:txBody>
          <a:bodyPr>
            <a:normAutofit fontScale="92500" lnSpcReduction="10000"/>
          </a:bodyPr>
          <a:lstStyle/>
          <a:p>
            <a:r>
              <a:rPr lang="en-GB" dirty="0">
                <a:solidFill>
                  <a:schemeClr val="bg1">
                    <a:lumMod val="65000"/>
                  </a:schemeClr>
                </a:solidFill>
              </a:rPr>
              <a:t>Admit uncertainty is not a failing</a:t>
            </a:r>
          </a:p>
          <a:p>
            <a:r>
              <a:rPr lang="en-GB" dirty="0">
                <a:solidFill>
                  <a:schemeClr val="bg1">
                    <a:lumMod val="65000"/>
                  </a:schemeClr>
                </a:solidFill>
              </a:rPr>
              <a:t>All health professionals have an Achilles heel</a:t>
            </a:r>
          </a:p>
          <a:p>
            <a:r>
              <a:rPr lang="en-GB" dirty="0">
                <a:solidFill>
                  <a:schemeClr val="bg1">
                    <a:lumMod val="65000"/>
                  </a:schemeClr>
                </a:solidFill>
              </a:rPr>
              <a:t>Rehearse situations of uncertainty individually and collectively</a:t>
            </a:r>
          </a:p>
          <a:p>
            <a:r>
              <a:rPr lang="en-GB" dirty="0">
                <a:solidFill>
                  <a:schemeClr val="bg1">
                    <a:lumMod val="65000"/>
                  </a:schemeClr>
                </a:solidFill>
              </a:rPr>
              <a:t>Be aware of cognitive biases</a:t>
            </a:r>
          </a:p>
          <a:p>
            <a:r>
              <a:rPr lang="en-GB" dirty="0">
                <a:solidFill>
                  <a:schemeClr val="bg1">
                    <a:lumMod val="65000"/>
                  </a:schemeClr>
                </a:solidFill>
              </a:rPr>
              <a:t>Uncertainty should be taught to health professionals</a:t>
            </a:r>
          </a:p>
        </p:txBody>
      </p:sp>
      <p:sp>
        <p:nvSpPr>
          <p:cNvPr id="14" name="Text Placeholder 13">
            <a:extLst>
              <a:ext uri="{FF2B5EF4-FFF2-40B4-BE49-F238E27FC236}">
                <a16:creationId xmlns:a16="http://schemas.microsoft.com/office/drawing/2014/main" id="{37DA56BE-E70C-BFC1-2982-9D82F8C36F8B}"/>
              </a:ext>
            </a:extLst>
          </p:cNvPr>
          <p:cNvSpPr>
            <a:spLocks noGrp="1"/>
          </p:cNvSpPr>
          <p:nvPr>
            <p:ph type="body" sz="quarter" idx="3"/>
          </p:nvPr>
        </p:nvSpPr>
        <p:spPr/>
        <p:txBody>
          <a:bodyPr/>
          <a:lstStyle/>
          <a:p>
            <a:r>
              <a:rPr lang="en-GB" dirty="0"/>
              <a:t>Patient and family-centred uncertainties</a:t>
            </a:r>
          </a:p>
        </p:txBody>
      </p:sp>
      <p:sp>
        <p:nvSpPr>
          <p:cNvPr id="12" name="Content Placeholder 11">
            <a:extLst>
              <a:ext uri="{FF2B5EF4-FFF2-40B4-BE49-F238E27FC236}">
                <a16:creationId xmlns:a16="http://schemas.microsoft.com/office/drawing/2014/main" id="{0ACF3576-D59E-7DCF-D18F-F5F32EF097DF}"/>
              </a:ext>
            </a:extLst>
          </p:cNvPr>
          <p:cNvSpPr>
            <a:spLocks noGrp="1"/>
          </p:cNvSpPr>
          <p:nvPr>
            <p:ph sz="quarter" idx="4"/>
          </p:nvPr>
        </p:nvSpPr>
        <p:spPr/>
        <p:txBody>
          <a:bodyPr>
            <a:normAutofit fontScale="92500" lnSpcReduction="10000"/>
          </a:bodyPr>
          <a:lstStyle/>
          <a:p>
            <a:r>
              <a:rPr lang="en-GB" dirty="0"/>
              <a:t>Patients/families as allies</a:t>
            </a:r>
          </a:p>
          <a:p>
            <a:r>
              <a:rPr lang="en-GB" dirty="0"/>
              <a:t>Help is available with difficult conversations</a:t>
            </a:r>
          </a:p>
          <a:p>
            <a:r>
              <a:rPr lang="en-GB" dirty="0"/>
              <a:t>Be imaginative</a:t>
            </a:r>
          </a:p>
          <a:p>
            <a:r>
              <a:rPr lang="en-GB" dirty="0"/>
              <a:t>Getting ‘into the shoes’ of the patient/family</a:t>
            </a:r>
          </a:p>
          <a:p>
            <a:pPr marL="0" indent="0">
              <a:buNone/>
            </a:pPr>
            <a:endParaRPr lang="en-US" dirty="0"/>
          </a:p>
        </p:txBody>
      </p:sp>
    </p:spTree>
    <p:extLst>
      <p:ext uri="{BB962C8B-B14F-4D97-AF65-F5344CB8AC3E}">
        <p14:creationId xmlns:p14="http://schemas.microsoft.com/office/powerpoint/2010/main" val="258168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61B62-3EF7-FD2F-7766-C21E26E196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6B7141-1D64-C8FE-0999-B0A09DD5873B}"/>
              </a:ext>
            </a:extLst>
          </p:cNvPr>
          <p:cNvSpPr>
            <a:spLocks noGrp="1"/>
          </p:cNvSpPr>
          <p:nvPr>
            <p:ph type="title"/>
          </p:nvPr>
        </p:nvSpPr>
        <p:spPr>
          <a:xfrm>
            <a:off x="490537" y="169939"/>
            <a:ext cx="11210925" cy="744836"/>
          </a:xfrm>
        </p:spPr>
        <p:txBody>
          <a:bodyPr vert="horz" lIns="91440" tIns="45720" rIns="91440" bIns="45720" rtlCol="0" anchor="ctr">
            <a:normAutofit/>
          </a:bodyPr>
          <a:lstStyle/>
          <a:p>
            <a:pPr algn="ctr"/>
            <a:r>
              <a:rPr lang="en-US" sz="3200" b="1" kern="1200" dirty="0">
                <a:latin typeface="+mj-lt"/>
                <a:ea typeface="+mj-ea"/>
                <a:cs typeface="+mj-cs"/>
              </a:rPr>
              <a:t>Acknowledge Doubt – this is a positive attribute!!</a:t>
            </a:r>
          </a:p>
        </p:txBody>
      </p:sp>
      <p:pic>
        <p:nvPicPr>
          <p:cNvPr id="4" name="Content Placeholder 3">
            <a:extLst>
              <a:ext uri="{FF2B5EF4-FFF2-40B4-BE49-F238E27FC236}">
                <a16:creationId xmlns:a16="http://schemas.microsoft.com/office/drawing/2014/main" id="{9E2A065A-80F8-7E51-DF58-4E5B7380DB6F}"/>
              </a:ext>
            </a:extLst>
          </p:cNvPr>
          <p:cNvPicPr>
            <a:picLocks noGrp="1" noChangeAspect="1"/>
          </p:cNvPicPr>
          <p:nvPr>
            <p:ph idx="1"/>
          </p:nvPr>
        </p:nvPicPr>
        <p:blipFill>
          <a:blip r:embed="rId3"/>
          <a:stretch>
            <a:fillRect/>
          </a:stretch>
        </p:blipFill>
        <p:spPr>
          <a:xfrm>
            <a:off x="3810" y="1154125"/>
            <a:ext cx="12188190" cy="5703875"/>
          </a:xfrm>
          <a:prstGeom prst="rect">
            <a:avLst/>
          </a:prstGeom>
        </p:spPr>
      </p:pic>
      <p:sp>
        <p:nvSpPr>
          <p:cNvPr id="3" name="Rectangle 2">
            <a:extLst>
              <a:ext uri="{FF2B5EF4-FFF2-40B4-BE49-F238E27FC236}">
                <a16:creationId xmlns:a16="http://schemas.microsoft.com/office/drawing/2014/main" id="{DA845D8C-4DDF-E63F-9A50-1266751AAB70}"/>
              </a:ext>
            </a:extLst>
          </p:cNvPr>
          <p:cNvSpPr/>
          <p:nvPr/>
        </p:nvSpPr>
        <p:spPr>
          <a:xfrm>
            <a:off x="1" y="1154125"/>
            <a:ext cx="12192000" cy="5703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64385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583E7-9E1D-FE25-7269-794B0A72D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4EA52A-4A44-38D8-BDC5-11476A317830}"/>
              </a:ext>
            </a:extLst>
          </p:cNvPr>
          <p:cNvSpPr>
            <a:spLocks noGrp="1"/>
          </p:cNvSpPr>
          <p:nvPr>
            <p:ph type="title"/>
          </p:nvPr>
        </p:nvSpPr>
        <p:spPr>
          <a:xfrm>
            <a:off x="490537" y="169939"/>
            <a:ext cx="11210925" cy="744836"/>
          </a:xfrm>
        </p:spPr>
        <p:txBody>
          <a:bodyPr vert="horz" lIns="91440" tIns="45720" rIns="91440" bIns="45720" rtlCol="0" anchor="ctr">
            <a:normAutofit/>
          </a:bodyPr>
          <a:lstStyle/>
          <a:p>
            <a:pPr algn="ctr"/>
            <a:r>
              <a:rPr lang="en-US" sz="3200" b="1" kern="1200" dirty="0">
                <a:latin typeface="+mj-lt"/>
                <a:ea typeface="+mj-ea"/>
                <a:cs typeface="+mj-cs"/>
              </a:rPr>
              <a:t>Acknowledge Doubt – this is a positive attribute!!</a:t>
            </a:r>
          </a:p>
        </p:txBody>
      </p:sp>
      <p:pic>
        <p:nvPicPr>
          <p:cNvPr id="4" name="Content Placeholder 3">
            <a:extLst>
              <a:ext uri="{FF2B5EF4-FFF2-40B4-BE49-F238E27FC236}">
                <a16:creationId xmlns:a16="http://schemas.microsoft.com/office/drawing/2014/main" id="{5F9EEEE2-800D-8CBE-32C6-61ECF9C82906}"/>
              </a:ext>
            </a:extLst>
          </p:cNvPr>
          <p:cNvPicPr>
            <a:picLocks noGrp="1" noChangeAspect="1"/>
          </p:cNvPicPr>
          <p:nvPr>
            <p:ph idx="1"/>
          </p:nvPr>
        </p:nvPicPr>
        <p:blipFill>
          <a:blip r:embed="rId3"/>
          <a:stretch>
            <a:fillRect/>
          </a:stretch>
        </p:blipFill>
        <p:spPr>
          <a:xfrm>
            <a:off x="3810" y="1154125"/>
            <a:ext cx="12188190" cy="5703875"/>
          </a:xfrm>
          <a:prstGeom prst="rect">
            <a:avLst/>
          </a:prstGeom>
        </p:spPr>
      </p:pic>
      <p:sp>
        <p:nvSpPr>
          <p:cNvPr id="3" name="Rectangle 2">
            <a:extLst>
              <a:ext uri="{FF2B5EF4-FFF2-40B4-BE49-F238E27FC236}">
                <a16:creationId xmlns:a16="http://schemas.microsoft.com/office/drawing/2014/main" id="{D77BD4C0-FA93-B525-39E6-CBD49A09C6A7}"/>
              </a:ext>
            </a:extLst>
          </p:cNvPr>
          <p:cNvSpPr/>
          <p:nvPr/>
        </p:nvSpPr>
        <p:spPr>
          <a:xfrm>
            <a:off x="5910943" y="1154125"/>
            <a:ext cx="6281057" cy="5703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83032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18375-4011-068E-D0A2-4A3AA5FD8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F1F1F4-9116-8D45-FC6C-1F376606096B}"/>
              </a:ext>
            </a:extLst>
          </p:cNvPr>
          <p:cNvSpPr>
            <a:spLocks noGrp="1"/>
          </p:cNvSpPr>
          <p:nvPr>
            <p:ph type="title"/>
          </p:nvPr>
        </p:nvSpPr>
        <p:spPr>
          <a:xfrm>
            <a:off x="490537" y="169939"/>
            <a:ext cx="11210925" cy="744836"/>
          </a:xfrm>
        </p:spPr>
        <p:txBody>
          <a:bodyPr vert="horz" lIns="91440" tIns="45720" rIns="91440" bIns="45720" rtlCol="0" anchor="ctr">
            <a:normAutofit/>
          </a:bodyPr>
          <a:lstStyle/>
          <a:p>
            <a:pPr algn="ctr"/>
            <a:r>
              <a:rPr lang="en-US" sz="3200" b="1" kern="1200" dirty="0">
                <a:latin typeface="+mj-lt"/>
                <a:ea typeface="+mj-ea"/>
                <a:cs typeface="+mj-cs"/>
              </a:rPr>
              <a:t>Acknowledge Doubt – this is a positive attribute!!</a:t>
            </a:r>
          </a:p>
        </p:txBody>
      </p:sp>
      <p:pic>
        <p:nvPicPr>
          <p:cNvPr id="4" name="Content Placeholder 3">
            <a:extLst>
              <a:ext uri="{FF2B5EF4-FFF2-40B4-BE49-F238E27FC236}">
                <a16:creationId xmlns:a16="http://schemas.microsoft.com/office/drawing/2014/main" id="{3E68DD9B-2F1F-B6A4-095D-1C75B80D5794}"/>
              </a:ext>
            </a:extLst>
          </p:cNvPr>
          <p:cNvPicPr>
            <a:picLocks noGrp="1" noChangeAspect="1"/>
          </p:cNvPicPr>
          <p:nvPr>
            <p:ph idx="1"/>
          </p:nvPr>
        </p:nvPicPr>
        <p:blipFill>
          <a:blip r:embed="rId3"/>
          <a:stretch>
            <a:fillRect/>
          </a:stretch>
        </p:blipFill>
        <p:spPr>
          <a:xfrm>
            <a:off x="3810" y="1154125"/>
            <a:ext cx="12188190" cy="5703875"/>
          </a:xfrm>
          <a:prstGeom prst="rect">
            <a:avLst/>
          </a:prstGeom>
        </p:spPr>
      </p:pic>
    </p:spTree>
    <p:extLst>
      <p:ext uri="{BB962C8B-B14F-4D97-AF65-F5344CB8AC3E}">
        <p14:creationId xmlns:p14="http://schemas.microsoft.com/office/powerpoint/2010/main" val="1280982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78FC2-F01B-EE25-3DE2-58A33553D33A}"/>
              </a:ext>
            </a:extLst>
          </p:cNvPr>
          <p:cNvSpPr>
            <a:spLocks noGrp="1"/>
          </p:cNvSpPr>
          <p:nvPr>
            <p:ph type="title"/>
          </p:nvPr>
        </p:nvSpPr>
        <p:spPr/>
        <p:txBody>
          <a:bodyPr>
            <a:normAutofit/>
          </a:bodyPr>
          <a:lstStyle/>
          <a:p>
            <a:r>
              <a:rPr lang="en-US" dirty="0"/>
              <a:t>What is the impact for people who have persistent symptoms with no diagnoses? </a:t>
            </a:r>
          </a:p>
        </p:txBody>
      </p:sp>
      <p:sp>
        <p:nvSpPr>
          <p:cNvPr id="5" name="Text Placeholder 4">
            <a:extLst>
              <a:ext uri="{FF2B5EF4-FFF2-40B4-BE49-F238E27FC236}">
                <a16:creationId xmlns:a16="http://schemas.microsoft.com/office/drawing/2014/main" id="{2E3A52CD-35EC-4425-FF76-435BF8A792FF}"/>
              </a:ext>
            </a:extLst>
          </p:cNvPr>
          <p:cNvSpPr>
            <a:spLocks noGrp="1"/>
          </p:cNvSpPr>
          <p:nvPr>
            <p:ph type="body" idx="1"/>
          </p:nvPr>
        </p:nvSpPr>
        <p:spPr/>
        <p:txBody>
          <a:bodyPr/>
          <a:lstStyle/>
          <a:p>
            <a:r>
              <a:rPr lang="en-US" dirty="0"/>
              <a:t>Some recognized issues</a:t>
            </a:r>
          </a:p>
        </p:txBody>
      </p:sp>
      <p:sp>
        <p:nvSpPr>
          <p:cNvPr id="3" name="Content Placeholder 2">
            <a:extLst>
              <a:ext uri="{FF2B5EF4-FFF2-40B4-BE49-F238E27FC236}">
                <a16:creationId xmlns:a16="http://schemas.microsoft.com/office/drawing/2014/main" id="{E6C986A0-B937-CB29-CBD6-34D5C7E2676B}"/>
              </a:ext>
            </a:extLst>
          </p:cNvPr>
          <p:cNvSpPr>
            <a:spLocks noGrp="1"/>
          </p:cNvSpPr>
          <p:nvPr>
            <p:ph sz="half" idx="2"/>
          </p:nvPr>
        </p:nvSpPr>
        <p:spPr/>
        <p:txBody>
          <a:bodyPr/>
          <a:lstStyle/>
          <a:p>
            <a:r>
              <a:rPr lang="en-US" dirty="0"/>
              <a:t>Frequent attenders?</a:t>
            </a:r>
          </a:p>
          <a:p>
            <a:r>
              <a:rPr lang="en-US" dirty="0"/>
              <a:t>Get misdiagnosed?</a:t>
            </a:r>
          </a:p>
          <a:p>
            <a:pPr lvl="1"/>
            <a:r>
              <a:rPr lang="en-US" dirty="0"/>
              <a:t>Mental health issues</a:t>
            </a:r>
          </a:p>
          <a:p>
            <a:r>
              <a:rPr lang="en-US" dirty="0"/>
              <a:t>Do not have appropriate management?</a:t>
            </a:r>
          </a:p>
          <a:p>
            <a:r>
              <a:rPr lang="en-US" dirty="0"/>
              <a:t>Suicidality?</a:t>
            </a:r>
          </a:p>
          <a:p>
            <a:pPr marL="457200" lvl="1" indent="0">
              <a:buNone/>
            </a:pPr>
            <a:endParaRPr lang="en-US" dirty="0"/>
          </a:p>
        </p:txBody>
      </p:sp>
      <p:sp>
        <p:nvSpPr>
          <p:cNvPr id="6" name="Text Placeholder 5">
            <a:extLst>
              <a:ext uri="{FF2B5EF4-FFF2-40B4-BE49-F238E27FC236}">
                <a16:creationId xmlns:a16="http://schemas.microsoft.com/office/drawing/2014/main" id="{E39277FA-D15B-6043-6F50-49A05F911993}"/>
              </a:ext>
            </a:extLst>
          </p:cNvPr>
          <p:cNvSpPr>
            <a:spLocks noGrp="1"/>
          </p:cNvSpPr>
          <p:nvPr>
            <p:ph type="body" sz="quarter" idx="3"/>
          </p:nvPr>
        </p:nvSpPr>
        <p:spPr/>
        <p:txBody>
          <a:bodyPr/>
          <a:lstStyle/>
          <a:p>
            <a:r>
              <a:rPr lang="en-US" dirty="0">
                <a:solidFill>
                  <a:schemeClr val="bg1"/>
                </a:solidFill>
              </a:rPr>
              <a:t>Issues not acknowledged</a:t>
            </a:r>
          </a:p>
        </p:txBody>
      </p:sp>
      <p:sp>
        <p:nvSpPr>
          <p:cNvPr id="7" name="Content Placeholder 6">
            <a:extLst>
              <a:ext uri="{FF2B5EF4-FFF2-40B4-BE49-F238E27FC236}">
                <a16:creationId xmlns:a16="http://schemas.microsoft.com/office/drawing/2014/main" id="{800EF2A9-24C1-58B9-AB3A-887F74AAE6F1}"/>
              </a:ext>
            </a:extLst>
          </p:cNvPr>
          <p:cNvSpPr>
            <a:spLocks noGrp="1"/>
          </p:cNvSpPr>
          <p:nvPr>
            <p:ph sz="quarter" idx="4"/>
          </p:nvPr>
        </p:nvSpPr>
        <p:spPr/>
        <p:txBody>
          <a:bodyPr/>
          <a:lstStyle/>
          <a:p>
            <a:r>
              <a:rPr lang="en-US" dirty="0">
                <a:solidFill>
                  <a:schemeClr val="bg1"/>
                </a:solidFill>
              </a:rPr>
              <a:t>Become angry – IMPACT???</a:t>
            </a:r>
          </a:p>
          <a:p>
            <a:r>
              <a:rPr lang="en-US" dirty="0">
                <a:solidFill>
                  <a:schemeClr val="bg1"/>
                </a:solidFill>
              </a:rPr>
              <a:t>Cease attending their doctor</a:t>
            </a:r>
          </a:p>
          <a:p>
            <a:r>
              <a:rPr lang="en-US" dirty="0">
                <a:solidFill>
                  <a:schemeClr val="bg1"/>
                </a:solidFill>
              </a:rPr>
              <a:t>Impact on family and friends</a:t>
            </a:r>
          </a:p>
          <a:p>
            <a:r>
              <a:rPr lang="en-US" dirty="0">
                <a:solidFill>
                  <a:schemeClr val="bg1"/>
                </a:solidFill>
              </a:rPr>
              <a:t>Seek inappropriate interventions</a:t>
            </a:r>
          </a:p>
          <a:p>
            <a:endParaRPr lang="en-US" dirty="0"/>
          </a:p>
          <a:p>
            <a:endParaRPr lang="en-US" dirty="0"/>
          </a:p>
        </p:txBody>
      </p:sp>
    </p:spTree>
    <p:extLst>
      <p:ext uri="{BB962C8B-B14F-4D97-AF65-F5344CB8AC3E}">
        <p14:creationId xmlns:p14="http://schemas.microsoft.com/office/powerpoint/2010/main" val="3515279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40AD2A-0FF8-2D92-B31F-953188A10A12}"/>
              </a:ext>
            </a:extLst>
          </p:cNvPr>
          <p:cNvSpPr>
            <a:spLocks noGrp="1"/>
          </p:cNvSpPr>
          <p:nvPr>
            <p:ph type="ctrTitle"/>
          </p:nvPr>
        </p:nvSpPr>
        <p:spPr>
          <a:xfrm>
            <a:off x="1155558" y="637762"/>
            <a:ext cx="4284397" cy="5576770"/>
          </a:xfrm>
        </p:spPr>
        <p:txBody>
          <a:bodyPr anchor="ctr">
            <a:normAutofit/>
          </a:bodyPr>
          <a:lstStyle/>
          <a:p>
            <a:pPr algn="l"/>
            <a:r>
              <a:rPr lang="en-US" sz="6600">
                <a:solidFill>
                  <a:schemeClr val="bg1"/>
                </a:solidFill>
              </a:rPr>
              <a:t>So please help us to help…….</a:t>
            </a:r>
          </a:p>
        </p:txBody>
      </p:sp>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FE4DEA9-3A95-7489-2653-2355284CBDCD}"/>
              </a:ext>
            </a:extLst>
          </p:cNvPr>
          <p:cNvSpPr>
            <a:spLocks noGrp="1"/>
          </p:cNvSpPr>
          <p:nvPr>
            <p:ph type="subTitle" idx="1"/>
          </p:nvPr>
        </p:nvSpPr>
        <p:spPr>
          <a:xfrm>
            <a:off x="6739464" y="637762"/>
            <a:ext cx="4305881" cy="5860946"/>
          </a:xfrm>
        </p:spPr>
        <p:txBody>
          <a:bodyPr anchor="ctr">
            <a:normAutofit/>
          </a:bodyPr>
          <a:lstStyle/>
          <a:p>
            <a:pPr algn="l"/>
            <a:r>
              <a:rPr lang="en-US" sz="4000"/>
              <a:t>We need to</a:t>
            </a:r>
          </a:p>
          <a:p>
            <a:pPr marL="571500" indent="-571500" algn="l">
              <a:buFont typeface="Arial" panose="020B0604020202020204" pitchFamily="34" charset="0"/>
              <a:buChar char="•"/>
            </a:pPr>
            <a:r>
              <a:rPr lang="en-US" sz="4000"/>
              <a:t>Think ‘out of the box’</a:t>
            </a:r>
          </a:p>
          <a:p>
            <a:pPr marL="571500" indent="-571500" algn="l">
              <a:buFont typeface="Arial" panose="020B0604020202020204" pitchFamily="34" charset="0"/>
              <a:buChar char="•"/>
            </a:pPr>
            <a:r>
              <a:rPr lang="en-US" sz="4000"/>
              <a:t>Look at ways of supporting and signposting to the optimal resources</a:t>
            </a:r>
          </a:p>
        </p:txBody>
      </p:sp>
    </p:spTree>
    <p:extLst>
      <p:ext uri="{BB962C8B-B14F-4D97-AF65-F5344CB8AC3E}">
        <p14:creationId xmlns:p14="http://schemas.microsoft.com/office/powerpoint/2010/main" val="2561641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35466-9167-0314-BACA-896ECD8E9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6940A5-FE3C-74C3-0576-2705866FF9FE}"/>
              </a:ext>
            </a:extLst>
          </p:cNvPr>
          <p:cNvSpPr>
            <a:spLocks noGrp="1"/>
          </p:cNvSpPr>
          <p:nvPr>
            <p:ph type="title"/>
          </p:nvPr>
        </p:nvSpPr>
        <p:spPr/>
        <p:txBody>
          <a:bodyPr>
            <a:normAutofit/>
          </a:bodyPr>
          <a:lstStyle/>
          <a:p>
            <a:r>
              <a:rPr lang="en-US" dirty="0"/>
              <a:t>What is the impact for people who have persistent symptoms with no diagnoses? </a:t>
            </a:r>
          </a:p>
        </p:txBody>
      </p:sp>
      <p:sp>
        <p:nvSpPr>
          <p:cNvPr id="5" name="Text Placeholder 4">
            <a:extLst>
              <a:ext uri="{FF2B5EF4-FFF2-40B4-BE49-F238E27FC236}">
                <a16:creationId xmlns:a16="http://schemas.microsoft.com/office/drawing/2014/main" id="{8F5AB2E3-7B42-8310-7166-436435D99790}"/>
              </a:ext>
            </a:extLst>
          </p:cNvPr>
          <p:cNvSpPr>
            <a:spLocks noGrp="1"/>
          </p:cNvSpPr>
          <p:nvPr>
            <p:ph type="body" idx="1"/>
          </p:nvPr>
        </p:nvSpPr>
        <p:spPr/>
        <p:txBody>
          <a:bodyPr/>
          <a:lstStyle/>
          <a:p>
            <a:r>
              <a:rPr lang="en-US" dirty="0">
                <a:solidFill>
                  <a:schemeClr val="bg1">
                    <a:lumMod val="65000"/>
                  </a:schemeClr>
                </a:solidFill>
              </a:rPr>
              <a:t>Some recognized issues</a:t>
            </a:r>
          </a:p>
        </p:txBody>
      </p:sp>
      <p:sp>
        <p:nvSpPr>
          <p:cNvPr id="3" name="Content Placeholder 2">
            <a:extLst>
              <a:ext uri="{FF2B5EF4-FFF2-40B4-BE49-F238E27FC236}">
                <a16:creationId xmlns:a16="http://schemas.microsoft.com/office/drawing/2014/main" id="{C6C9FCF6-3175-2579-3A0B-4C74E4C50BAF}"/>
              </a:ext>
            </a:extLst>
          </p:cNvPr>
          <p:cNvSpPr>
            <a:spLocks noGrp="1"/>
          </p:cNvSpPr>
          <p:nvPr>
            <p:ph sz="half" idx="2"/>
          </p:nvPr>
        </p:nvSpPr>
        <p:spPr/>
        <p:txBody>
          <a:bodyPr/>
          <a:lstStyle/>
          <a:p>
            <a:r>
              <a:rPr lang="en-US" dirty="0">
                <a:solidFill>
                  <a:schemeClr val="bg1">
                    <a:lumMod val="65000"/>
                  </a:schemeClr>
                </a:solidFill>
              </a:rPr>
              <a:t>Frequent attenders?</a:t>
            </a:r>
          </a:p>
          <a:p>
            <a:r>
              <a:rPr lang="en-US" dirty="0">
                <a:solidFill>
                  <a:schemeClr val="bg1">
                    <a:lumMod val="65000"/>
                  </a:schemeClr>
                </a:solidFill>
              </a:rPr>
              <a:t>Get misdiagnosed?</a:t>
            </a:r>
          </a:p>
          <a:p>
            <a:pPr lvl="1"/>
            <a:r>
              <a:rPr lang="en-US" dirty="0">
                <a:solidFill>
                  <a:schemeClr val="bg1">
                    <a:lumMod val="65000"/>
                  </a:schemeClr>
                </a:solidFill>
              </a:rPr>
              <a:t>Mental health issues</a:t>
            </a:r>
          </a:p>
          <a:p>
            <a:r>
              <a:rPr lang="en-US" dirty="0">
                <a:solidFill>
                  <a:schemeClr val="bg1">
                    <a:lumMod val="65000"/>
                  </a:schemeClr>
                </a:solidFill>
              </a:rPr>
              <a:t>Do not have appropriate management?</a:t>
            </a:r>
          </a:p>
          <a:p>
            <a:r>
              <a:rPr lang="en-US" dirty="0">
                <a:solidFill>
                  <a:schemeClr val="bg1">
                    <a:lumMod val="65000"/>
                  </a:schemeClr>
                </a:solidFill>
              </a:rPr>
              <a:t>Suicidality?</a:t>
            </a:r>
          </a:p>
          <a:p>
            <a:pPr marL="457200" lvl="1" indent="0">
              <a:buNone/>
            </a:pPr>
            <a:endParaRPr lang="en-US" dirty="0"/>
          </a:p>
        </p:txBody>
      </p:sp>
      <p:sp>
        <p:nvSpPr>
          <p:cNvPr id="6" name="Text Placeholder 5">
            <a:extLst>
              <a:ext uri="{FF2B5EF4-FFF2-40B4-BE49-F238E27FC236}">
                <a16:creationId xmlns:a16="http://schemas.microsoft.com/office/drawing/2014/main" id="{B9AAD751-DF11-5837-A732-AB4B099DDE45}"/>
              </a:ext>
            </a:extLst>
          </p:cNvPr>
          <p:cNvSpPr>
            <a:spLocks noGrp="1"/>
          </p:cNvSpPr>
          <p:nvPr>
            <p:ph type="body" sz="quarter" idx="3"/>
          </p:nvPr>
        </p:nvSpPr>
        <p:spPr/>
        <p:txBody>
          <a:bodyPr/>
          <a:lstStyle/>
          <a:p>
            <a:r>
              <a:rPr lang="en-US" dirty="0"/>
              <a:t>Issues not acknowledged</a:t>
            </a:r>
          </a:p>
        </p:txBody>
      </p:sp>
      <p:sp>
        <p:nvSpPr>
          <p:cNvPr id="7" name="Content Placeholder 6">
            <a:extLst>
              <a:ext uri="{FF2B5EF4-FFF2-40B4-BE49-F238E27FC236}">
                <a16:creationId xmlns:a16="http://schemas.microsoft.com/office/drawing/2014/main" id="{0BF6F2B0-606B-F9D2-3AE0-5716EF7A2F65}"/>
              </a:ext>
            </a:extLst>
          </p:cNvPr>
          <p:cNvSpPr>
            <a:spLocks noGrp="1"/>
          </p:cNvSpPr>
          <p:nvPr>
            <p:ph sz="quarter" idx="4"/>
          </p:nvPr>
        </p:nvSpPr>
        <p:spPr/>
        <p:txBody>
          <a:bodyPr/>
          <a:lstStyle/>
          <a:p>
            <a:r>
              <a:rPr lang="en-US" dirty="0"/>
              <a:t>Become angry – IMPACT???</a:t>
            </a:r>
          </a:p>
          <a:p>
            <a:r>
              <a:rPr lang="en-US" dirty="0"/>
              <a:t>Cease attending their doctor</a:t>
            </a:r>
          </a:p>
          <a:p>
            <a:r>
              <a:rPr lang="en-US" dirty="0"/>
              <a:t>Impact on family and friends</a:t>
            </a:r>
          </a:p>
          <a:p>
            <a:r>
              <a:rPr lang="en-US" dirty="0"/>
              <a:t>Seek inappropriate interventions</a:t>
            </a:r>
          </a:p>
          <a:p>
            <a:endParaRPr lang="en-US" dirty="0"/>
          </a:p>
          <a:p>
            <a:endParaRPr lang="en-US" dirty="0"/>
          </a:p>
        </p:txBody>
      </p:sp>
    </p:spTree>
    <p:extLst>
      <p:ext uri="{BB962C8B-B14F-4D97-AF65-F5344CB8AC3E}">
        <p14:creationId xmlns:p14="http://schemas.microsoft.com/office/powerpoint/2010/main" val="380085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A770E-E670-30A6-A783-9F24B0DBE4C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F66EA02-B9EF-74F5-99E1-E287A8E7EF10}"/>
              </a:ext>
            </a:extLst>
          </p:cNvPr>
          <p:cNvSpPr>
            <a:spLocks noGrp="1"/>
          </p:cNvSpPr>
          <p:nvPr>
            <p:ph type="title"/>
          </p:nvPr>
        </p:nvSpPr>
        <p:spPr/>
        <p:txBody>
          <a:bodyPr/>
          <a:lstStyle/>
          <a:p>
            <a:r>
              <a:rPr lang="en-US" dirty="0"/>
              <a:t>We also need to address other issues that are not acknowledged</a:t>
            </a:r>
          </a:p>
        </p:txBody>
      </p:sp>
      <p:sp>
        <p:nvSpPr>
          <p:cNvPr id="7" name="Text Placeholder 6">
            <a:extLst>
              <a:ext uri="{FF2B5EF4-FFF2-40B4-BE49-F238E27FC236}">
                <a16:creationId xmlns:a16="http://schemas.microsoft.com/office/drawing/2014/main" id="{5D3EF470-D8F2-E1E4-A8C6-4B70EF4DF40D}"/>
              </a:ext>
            </a:extLst>
          </p:cNvPr>
          <p:cNvSpPr>
            <a:spLocks noGrp="1"/>
          </p:cNvSpPr>
          <p:nvPr>
            <p:ph type="body" idx="1"/>
          </p:nvPr>
        </p:nvSpPr>
        <p:spPr/>
        <p:txBody>
          <a:bodyPr/>
          <a:lstStyle/>
          <a:p>
            <a:endParaRPr lang="en-US" dirty="0"/>
          </a:p>
        </p:txBody>
      </p:sp>
      <p:sp>
        <p:nvSpPr>
          <p:cNvPr id="6" name="Content Placeholder 5">
            <a:extLst>
              <a:ext uri="{FF2B5EF4-FFF2-40B4-BE49-F238E27FC236}">
                <a16:creationId xmlns:a16="http://schemas.microsoft.com/office/drawing/2014/main" id="{07E34140-6114-5E4D-8958-172F4516E341}"/>
              </a:ext>
            </a:extLst>
          </p:cNvPr>
          <p:cNvSpPr>
            <a:spLocks noGrp="1"/>
          </p:cNvSpPr>
          <p:nvPr>
            <p:ph sz="half" idx="2"/>
          </p:nvPr>
        </p:nvSpPr>
        <p:spPr/>
        <p:txBody>
          <a:bodyPr>
            <a:normAutofit/>
          </a:bodyPr>
          <a:lstStyle/>
          <a:p>
            <a:pPr marL="0" indent="0">
              <a:buNone/>
            </a:pPr>
            <a:endParaRPr lang="en-US" dirty="0"/>
          </a:p>
        </p:txBody>
      </p:sp>
      <p:sp>
        <p:nvSpPr>
          <p:cNvPr id="8" name="Text Placeholder 7">
            <a:extLst>
              <a:ext uri="{FF2B5EF4-FFF2-40B4-BE49-F238E27FC236}">
                <a16:creationId xmlns:a16="http://schemas.microsoft.com/office/drawing/2014/main" id="{70A51314-B4FD-2F54-F779-576BE2232B05}"/>
              </a:ext>
            </a:extLst>
          </p:cNvPr>
          <p:cNvSpPr>
            <a:spLocks noGrp="1"/>
          </p:cNvSpPr>
          <p:nvPr>
            <p:ph type="body" sz="quarter" idx="3"/>
          </p:nvPr>
        </p:nvSpPr>
        <p:spPr/>
        <p:txBody>
          <a:bodyPr/>
          <a:lstStyle/>
          <a:p>
            <a:endParaRPr lang="en-US" dirty="0"/>
          </a:p>
        </p:txBody>
      </p:sp>
      <p:sp>
        <p:nvSpPr>
          <p:cNvPr id="9" name="Content Placeholder 8">
            <a:extLst>
              <a:ext uri="{FF2B5EF4-FFF2-40B4-BE49-F238E27FC236}">
                <a16:creationId xmlns:a16="http://schemas.microsoft.com/office/drawing/2014/main" id="{6518E898-7C1F-1C52-4F99-8D807CBE6A62}"/>
              </a:ext>
            </a:extLst>
          </p:cNvPr>
          <p:cNvSpPr>
            <a:spLocks noGrp="1"/>
          </p:cNvSpPr>
          <p:nvPr>
            <p:ph sz="quarter" idx="4"/>
          </p:nvPr>
        </p:nvSpPr>
        <p:spPr/>
        <p:txBody>
          <a:bodyPr>
            <a:normAutofit/>
          </a:bodyPr>
          <a:lstStyle/>
          <a:p>
            <a:endParaRPr lang="en-US" dirty="0"/>
          </a:p>
        </p:txBody>
      </p:sp>
    </p:spTree>
    <p:extLst>
      <p:ext uri="{BB962C8B-B14F-4D97-AF65-F5344CB8AC3E}">
        <p14:creationId xmlns:p14="http://schemas.microsoft.com/office/powerpoint/2010/main" val="64463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94995F-54B2-E1A4-D8A2-51502F5D495A}"/>
              </a:ext>
            </a:extLst>
          </p:cNvPr>
          <p:cNvSpPr>
            <a:spLocks noGrp="1"/>
          </p:cNvSpPr>
          <p:nvPr>
            <p:ph type="title"/>
          </p:nvPr>
        </p:nvSpPr>
        <p:spPr/>
        <p:txBody>
          <a:bodyPr/>
          <a:lstStyle/>
          <a:p>
            <a:r>
              <a:rPr lang="en-US" dirty="0"/>
              <a:t>We also need to address other issues that are not acknowledged – examples………</a:t>
            </a:r>
          </a:p>
        </p:txBody>
      </p:sp>
      <p:sp>
        <p:nvSpPr>
          <p:cNvPr id="7" name="Text Placeholder 6">
            <a:extLst>
              <a:ext uri="{FF2B5EF4-FFF2-40B4-BE49-F238E27FC236}">
                <a16:creationId xmlns:a16="http://schemas.microsoft.com/office/drawing/2014/main" id="{C8B7D2CA-B5FF-173B-F6E8-FF6F7D88C1D3}"/>
              </a:ext>
            </a:extLst>
          </p:cNvPr>
          <p:cNvSpPr>
            <a:spLocks noGrp="1"/>
          </p:cNvSpPr>
          <p:nvPr>
            <p:ph type="body" idx="1"/>
          </p:nvPr>
        </p:nvSpPr>
        <p:spPr/>
        <p:txBody>
          <a:bodyPr/>
          <a:lstStyle/>
          <a:p>
            <a:r>
              <a:rPr lang="en-US" dirty="0"/>
              <a:t>Patient</a:t>
            </a:r>
          </a:p>
        </p:txBody>
      </p:sp>
      <p:sp>
        <p:nvSpPr>
          <p:cNvPr id="6" name="Content Placeholder 5">
            <a:extLst>
              <a:ext uri="{FF2B5EF4-FFF2-40B4-BE49-F238E27FC236}">
                <a16:creationId xmlns:a16="http://schemas.microsoft.com/office/drawing/2014/main" id="{FDAFD2B1-20EA-C8CE-D50D-F0121C5463C3}"/>
              </a:ext>
            </a:extLst>
          </p:cNvPr>
          <p:cNvSpPr>
            <a:spLocks noGrp="1"/>
          </p:cNvSpPr>
          <p:nvPr>
            <p:ph sz="half" idx="2"/>
          </p:nvPr>
        </p:nvSpPr>
        <p:spPr/>
        <p:txBody>
          <a:bodyPr>
            <a:normAutofit/>
          </a:bodyPr>
          <a:lstStyle/>
          <a:p>
            <a:r>
              <a:rPr lang="en-US" dirty="0"/>
              <a:t>Personna is important</a:t>
            </a:r>
          </a:p>
          <a:p>
            <a:r>
              <a:rPr lang="en-US" dirty="0"/>
              <a:t>No exploration re: patient’s attitude in a consultation and its impact on the diagnostic journey</a:t>
            </a:r>
          </a:p>
          <a:p>
            <a:pPr lvl="1"/>
            <a:r>
              <a:rPr lang="en-US" dirty="0"/>
              <a:t>The angry Patient and its impact on a consultation</a:t>
            </a:r>
          </a:p>
          <a:p>
            <a:pPr lvl="1"/>
            <a:r>
              <a:rPr lang="en-US" dirty="0"/>
              <a:t>The silent patient</a:t>
            </a:r>
          </a:p>
          <a:p>
            <a:pPr marL="0" indent="0">
              <a:buNone/>
            </a:pPr>
            <a:endParaRPr lang="en-US" dirty="0"/>
          </a:p>
        </p:txBody>
      </p:sp>
      <p:sp>
        <p:nvSpPr>
          <p:cNvPr id="8" name="Text Placeholder 7">
            <a:extLst>
              <a:ext uri="{FF2B5EF4-FFF2-40B4-BE49-F238E27FC236}">
                <a16:creationId xmlns:a16="http://schemas.microsoft.com/office/drawing/2014/main" id="{EE385938-6492-08B1-3D53-3EA726DA372A}"/>
              </a:ext>
            </a:extLst>
          </p:cNvPr>
          <p:cNvSpPr>
            <a:spLocks noGrp="1"/>
          </p:cNvSpPr>
          <p:nvPr>
            <p:ph type="body" sz="quarter" idx="3"/>
          </p:nvPr>
        </p:nvSpPr>
        <p:spPr/>
        <p:txBody>
          <a:bodyPr/>
          <a:lstStyle/>
          <a:p>
            <a:endParaRPr lang="en-US" dirty="0"/>
          </a:p>
        </p:txBody>
      </p:sp>
      <p:sp>
        <p:nvSpPr>
          <p:cNvPr id="9" name="Content Placeholder 8">
            <a:extLst>
              <a:ext uri="{FF2B5EF4-FFF2-40B4-BE49-F238E27FC236}">
                <a16:creationId xmlns:a16="http://schemas.microsoft.com/office/drawing/2014/main" id="{C41F0E9F-E620-B180-6E81-D02F24ADDA65}"/>
              </a:ext>
            </a:extLst>
          </p:cNvPr>
          <p:cNvSpPr>
            <a:spLocks noGrp="1"/>
          </p:cNvSpPr>
          <p:nvPr>
            <p:ph sz="quarter" idx="4"/>
          </p:nvPr>
        </p:nvSpPr>
        <p:spPr/>
        <p:txBody>
          <a:bodyPr>
            <a:normAutofit/>
          </a:bodyPr>
          <a:lstStyle/>
          <a:p>
            <a:endParaRPr lang="en-US" dirty="0"/>
          </a:p>
        </p:txBody>
      </p:sp>
    </p:spTree>
    <p:extLst>
      <p:ext uri="{BB962C8B-B14F-4D97-AF65-F5344CB8AC3E}">
        <p14:creationId xmlns:p14="http://schemas.microsoft.com/office/powerpoint/2010/main" val="141170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DE6E-BB57-E247-A53D-743B1BD9F3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E439905-C897-75A1-A8CE-3D12A87B6DAD}"/>
              </a:ext>
            </a:extLst>
          </p:cNvPr>
          <p:cNvSpPr>
            <a:spLocks noGrp="1"/>
          </p:cNvSpPr>
          <p:nvPr>
            <p:ph type="title"/>
          </p:nvPr>
        </p:nvSpPr>
        <p:spPr/>
        <p:txBody>
          <a:bodyPr/>
          <a:lstStyle/>
          <a:p>
            <a:r>
              <a:rPr lang="en-US" dirty="0"/>
              <a:t>We also need to address what is not acknowledged – examples………</a:t>
            </a:r>
          </a:p>
        </p:txBody>
      </p:sp>
      <p:sp>
        <p:nvSpPr>
          <p:cNvPr id="7" name="Text Placeholder 6">
            <a:extLst>
              <a:ext uri="{FF2B5EF4-FFF2-40B4-BE49-F238E27FC236}">
                <a16:creationId xmlns:a16="http://schemas.microsoft.com/office/drawing/2014/main" id="{96C58A55-084E-B0F2-6EFB-3DC2190198B7}"/>
              </a:ext>
            </a:extLst>
          </p:cNvPr>
          <p:cNvSpPr>
            <a:spLocks noGrp="1"/>
          </p:cNvSpPr>
          <p:nvPr>
            <p:ph type="body" idx="1"/>
          </p:nvPr>
        </p:nvSpPr>
        <p:spPr/>
        <p:txBody>
          <a:bodyPr/>
          <a:lstStyle/>
          <a:p>
            <a:r>
              <a:rPr lang="en-US" dirty="0">
                <a:solidFill>
                  <a:schemeClr val="bg1">
                    <a:lumMod val="65000"/>
                  </a:schemeClr>
                </a:solidFill>
              </a:rPr>
              <a:t>Patient</a:t>
            </a:r>
          </a:p>
        </p:txBody>
      </p:sp>
      <p:sp>
        <p:nvSpPr>
          <p:cNvPr id="6" name="Content Placeholder 5">
            <a:extLst>
              <a:ext uri="{FF2B5EF4-FFF2-40B4-BE49-F238E27FC236}">
                <a16:creationId xmlns:a16="http://schemas.microsoft.com/office/drawing/2014/main" id="{EC49791C-0558-72E8-0813-66779570266C}"/>
              </a:ext>
            </a:extLst>
          </p:cNvPr>
          <p:cNvSpPr>
            <a:spLocks noGrp="1"/>
          </p:cNvSpPr>
          <p:nvPr>
            <p:ph sz="half" idx="2"/>
          </p:nvPr>
        </p:nvSpPr>
        <p:spPr/>
        <p:txBody>
          <a:bodyPr>
            <a:normAutofit/>
          </a:bodyPr>
          <a:lstStyle/>
          <a:p>
            <a:r>
              <a:rPr lang="en-US" dirty="0">
                <a:solidFill>
                  <a:schemeClr val="bg1">
                    <a:lumMod val="65000"/>
                  </a:schemeClr>
                </a:solidFill>
              </a:rPr>
              <a:t>Personna is important</a:t>
            </a:r>
          </a:p>
          <a:p>
            <a:r>
              <a:rPr lang="en-US" dirty="0">
                <a:solidFill>
                  <a:schemeClr val="bg1">
                    <a:lumMod val="65000"/>
                  </a:schemeClr>
                </a:solidFill>
              </a:rPr>
              <a:t>No exploration re: patient’s attitude in a consultation and its impact on the </a:t>
            </a:r>
            <a:r>
              <a:rPr lang="en-US" dirty="0" err="1">
                <a:solidFill>
                  <a:schemeClr val="bg1">
                    <a:lumMod val="65000"/>
                  </a:schemeClr>
                </a:solidFill>
              </a:rPr>
              <a:t>dianostic</a:t>
            </a:r>
            <a:r>
              <a:rPr lang="en-US" dirty="0">
                <a:solidFill>
                  <a:schemeClr val="bg1">
                    <a:lumMod val="65000"/>
                  </a:schemeClr>
                </a:solidFill>
              </a:rPr>
              <a:t> journey</a:t>
            </a:r>
          </a:p>
          <a:p>
            <a:pPr lvl="1"/>
            <a:r>
              <a:rPr lang="en-US" dirty="0">
                <a:solidFill>
                  <a:schemeClr val="bg1">
                    <a:lumMod val="65000"/>
                  </a:schemeClr>
                </a:solidFill>
              </a:rPr>
              <a:t>The angry Patient and its impact on a consultation</a:t>
            </a:r>
          </a:p>
          <a:p>
            <a:pPr lvl="1"/>
            <a:r>
              <a:rPr lang="en-US" dirty="0">
                <a:solidFill>
                  <a:schemeClr val="bg1">
                    <a:lumMod val="65000"/>
                  </a:schemeClr>
                </a:solidFill>
              </a:rPr>
              <a:t>The silent patient</a:t>
            </a:r>
          </a:p>
          <a:p>
            <a:pPr marL="0" indent="0">
              <a:buNone/>
            </a:pPr>
            <a:endParaRPr lang="en-US" dirty="0"/>
          </a:p>
        </p:txBody>
      </p:sp>
      <p:sp>
        <p:nvSpPr>
          <p:cNvPr id="8" name="Text Placeholder 7">
            <a:extLst>
              <a:ext uri="{FF2B5EF4-FFF2-40B4-BE49-F238E27FC236}">
                <a16:creationId xmlns:a16="http://schemas.microsoft.com/office/drawing/2014/main" id="{1C421B34-E143-E4EB-8EF8-67E10449390A}"/>
              </a:ext>
            </a:extLst>
          </p:cNvPr>
          <p:cNvSpPr>
            <a:spLocks noGrp="1"/>
          </p:cNvSpPr>
          <p:nvPr>
            <p:ph type="body" sz="quarter" idx="3"/>
          </p:nvPr>
        </p:nvSpPr>
        <p:spPr/>
        <p:txBody>
          <a:bodyPr/>
          <a:lstStyle/>
          <a:p>
            <a:r>
              <a:rPr lang="en-US" dirty="0"/>
              <a:t>Doctor</a:t>
            </a:r>
          </a:p>
        </p:txBody>
      </p:sp>
      <p:sp>
        <p:nvSpPr>
          <p:cNvPr id="9" name="Content Placeholder 8">
            <a:extLst>
              <a:ext uri="{FF2B5EF4-FFF2-40B4-BE49-F238E27FC236}">
                <a16:creationId xmlns:a16="http://schemas.microsoft.com/office/drawing/2014/main" id="{187A955A-4DE1-5773-B893-2CE6AA7B42F3}"/>
              </a:ext>
            </a:extLst>
          </p:cNvPr>
          <p:cNvSpPr>
            <a:spLocks noGrp="1"/>
          </p:cNvSpPr>
          <p:nvPr>
            <p:ph sz="quarter" idx="4"/>
          </p:nvPr>
        </p:nvSpPr>
        <p:spPr/>
        <p:txBody>
          <a:bodyPr>
            <a:normAutofit/>
          </a:bodyPr>
          <a:lstStyle/>
          <a:p>
            <a:r>
              <a:rPr lang="en-US" dirty="0"/>
              <a:t>The ‘assertive’ Doctor</a:t>
            </a:r>
          </a:p>
          <a:p>
            <a:r>
              <a:rPr lang="en-US" dirty="0"/>
              <a:t>Using tactics that ‘distance’ patients</a:t>
            </a:r>
          </a:p>
          <a:p>
            <a:r>
              <a:rPr lang="en-US" dirty="0"/>
              <a:t>Misdiagnoses </a:t>
            </a:r>
          </a:p>
          <a:p>
            <a:pPr lvl="1"/>
            <a:r>
              <a:rPr lang="en-US" dirty="0"/>
              <a:t>Somatic Symptom Disorder?</a:t>
            </a:r>
          </a:p>
          <a:p>
            <a:pPr lvl="1"/>
            <a:r>
              <a:rPr lang="en-US" dirty="0"/>
              <a:t>Functional?</a:t>
            </a:r>
          </a:p>
          <a:p>
            <a:pPr lvl="1"/>
            <a:r>
              <a:rPr lang="en-US" dirty="0" err="1"/>
              <a:t>Catastrophiser</a:t>
            </a:r>
            <a:r>
              <a:rPr lang="en-US" dirty="0"/>
              <a:t>?</a:t>
            </a:r>
          </a:p>
          <a:p>
            <a:pPr lvl="1"/>
            <a:r>
              <a:rPr lang="en-US" dirty="0"/>
              <a:t>Heartsink </a:t>
            </a:r>
            <a:r>
              <a:rPr lang="en-US" dirty="0" err="1"/>
              <a:t>etc</a:t>
            </a:r>
            <a:r>
              <a:rPr lang="en-US" dirty="0"/>
              <a:t>, </a:t>
            </a:r>
            <a:r>
              <a:rPr lang="en-US" dirty="0" err="1"/>
              <a:t>etc</a:t>
            </a:r>
            <a:r>
              <a:rPr lang="en-US" dirty="0"/>
              <a:t>, </a:t>
            </a:r>
            <a:r>
              <a:rPr lang="en-US" dirty="0" err="1"/>
              <a:t>etc</a:t>
            </a:r>
            <a:r>
              <a:rPr lang="en-US" dirty="0"/>
              <a:t> ……..</a:t>
            </a:r>
          </a:p>
          <a:p>
            <a:endParaRPr lang="en-US" dirty="0"/>
          </a:p>
        </p:txBody>
      </p:sp>
    </p:spTree>
    <p:extLst>
      <p:ext uri="{BB962C8B-B14F-4D97-AF65-F5344CB8AC3E}">
        <p14:creationId xmlns:p14="http://schemas.microsoft.com/office/powerpoint/2010/main" val="786682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3C8230-1C92-1725-294E-C80A0583DDAD}"/>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2600" kern="1200" dirty="0">
                <a:solidFill>
                  <a:schemeClr val="tx1"/>
                </a:solidFill>
                <a:latin typeface="+mj-lt"/>
                <a:ea typeface="+mj-ea"/>
                <a:cs typeface="+mj-cs"/>
              </a:rPr>
              <a:t>Patient responses/interactions influence doctor’s responses…… be aware that attitude makes a difference</a:t>
            </a:r>
          </a:p>
        </p:txBody>
      </p:sp>
      <p:grpSp>
        <p:nvGrpSpPr>
          <p:cNvPr id="24" name="Group 2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6729778E-33E8-C952-AE85-2D5E9414085D}"/>
              </a:ext>
            </a:extLst>
          </p:cNvPr>
          <p:cNvPicPr>
            <a:picLocks noChangeAspect="1"/>
          </p:cNvPicPr>
          <p:nvPr/>
        </p:nvPicPr>
        <p:blipFill>
          <a:blip r:embed="rId2"/>
          <a:stretch>
            <a:fillRect/>
          </a:stretch>
        </p:blipFill>
        <p:spPr>
          <a:xfrm>
            <a:off x="5922492" y="880743"/>
            <a:ext cx="5536001" cy="5037760"/>
          </a:xfrm>
          <a:prstGeom prst="rect">
            <a:avLst/>
          </a:prstGeom>
        </p:spPr>
      </p:pic>
    </p:spTree>
    <p:extLst>
      <p:ext uri="{BB962C8B-B14F-4D97-AF65-F5344CB8AC3E}">
        <p14:creationId xmlns:p14="http://schemas.microsoft.com/office/powerpoint/2010/main" val="213755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text&#10;&#10;Description automatically generated">
            <a:extLst>
              <a:ext uri="{FF2B5EF4-FFF2-40B4-BE49-F238E27FC236}">
                <a16:creationId xmlns:a16="http://schemas.microsoft.com/office/drawing/2014/main" id="{2BC5E22B-E0AE-629C-9DA7-91DDB0EEAD16}"/>
              </a:ext>
            </a:extLst>
          </p:cNvPr>
          <p:cNvPicPr>
            <a:picLocks noChangeAspect="1"/>
          </p:cNvPicPr>
          <p:nvPr/>
        </p:nvPicPr>
        <p:blipFill>
          <a:blip r:embed="rId2"/>
          <a:stretch>
            <a:fillRect/>
          </a:stretch>
        </p:blipFill>
        <p:spPr>
          <a:xfrm>
            <a:off x="990600" y="2093979"/>
            <a:ext cx="10134600" cy="2609660"/>
          </a:xfrm>
          <a:prstGeom prst="rect">
            <a:avLst/>
          </a:prstGeom>
        </p:spPr>
      </p:pic>
    </p:spTree>
    <p:extLst>
      <p:ext uri="{BB962C8B-B14F-4D97-AF65-F5344CB8AC3E}">
        <p14:creationId xmlns:p14="http://schemas.microsoft.com/office/powerpoint/2010/main" val="3516464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6A01F04-8A16-E42C-BBB9-53A9E08581D2}"/>
              </a:ext>
            </a:extLst>
          </p:cNvPr>
          <p:cNvSpPr>
            <a:spLocks noGrp="1"/>
          </p:cNvSpPr>
          <p:nvPr>
            <p:ph type="title"/>
          </p:nvPr>
        </p:nvSpPr>
        <p:spPr>
          <a:xfrm>
            <a:off x="517889" y="4883544"/>
            <a:ext cx="3876086" cy="1556907"/>
          </a:xfrm>
        </p:spPr>
        <p:txBody>
          <a:bodyPr anchor="ctr">
            <a:normAutofit/>
          </a:bodyPr>
          <a:lstStyle/>
          <a:p>
            <a:r>
              <a:rPr lang="en-US" sz="3200"/>
              <a:t>Negative perception????…….</a:t>
            </a:r>
          </a:p>
        </p:txBody>
      </p:sp>
      <p:sp>
        <p:nvSpPr>
          <p:cNvPr id="27" name="Rectangle 2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number&#10;&#10;Description automatically generated">
            <a:extLst>
              <a:ext uri="{FF2B5EF4-FFF2-40B4-BE49-F238E27FC236}">
                <a16:creationId xmlns:a16="http://schemas.microsoft.com/office/drawing/2014/main" id="{9A899574-A564-2FA2-71E0-AF68B5DEC4C2}"/>
              </a:ext>
            </a:extLst>
          </p:cNvPr>
          <p:cNvPicPr>
            <a:picLocks noChangeAspect="1"/>
          </p:cNvPicPr>
          <p:nvPr/>
        </p:nvPicPr>
        <p:blipFill>
          <a:blip r:embed="rId2"/>
          <a:stretch>
            <a:fillRect/>
          </a:stretch>
        </p:blipFill>
        <p:spPr>
          <a:xfrm>
            <a:off x="959205" y="431603"/>
            <a:ext cx="10369645" cy="3733071"/>
          </a:xfrm>
          <a:prstGeom prst="rect">
            <a:avLst/>
          </a:prstGeom>
        </p:spPr>
      </p:pic>
      <p:sp>
        <p:nvSpPr>
          <p:cNvPr id="31" name="Rectangle 3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D4BA0F1A-F1D8-CA2E-EC10-5E95B594CBF4}"/>
              </a:ext>
            </a:extLst>
          </p:cNvPr>
          <p:cNvSpPr>
            <a:spLocks noGrp="1"/>
          </p:cNvSpPr>
          <p:nvPr>
            <p:ph idx="1"/>
          </p:nvPr>
        </p:nvSpPr>
        <p:spPr>
          <a:xfrm>
            <a:off x="5162719" y="4883544"/>
            <a:ext cx="6586915" cy="1556907"/>
          </a:xfrm>
        </p:spPr>
        <p:txBody>
          <a:bodyPr anchor="ctr">
            <a:normAutofit/>
          </a:bodyPr>
          <a:lstStyle/>
          <a:p>
            <a:pPr marL="0" indent="0">
              <a:buNone/>
            </a:pPr>
            <a:endParaRPr lang="en-US" sz="1800"/>
          </a:p>
          <a:p>
            <a:pPr marL="0" indent="0">
              <a:buNone/>
            </a:pPr>
            <a:endParaRPr lang="en-US" sz="1800"/>
          </a:p>
        </p:txBody>
      </p:sp>
    </p:spTree>
    <p:extLst>
      <p:ext uri="{BB962C8B-B14F-4D97-AF65-F5344CB8AC3E}">
        <p14:creationId xmlns:p14="http://schemas.microsoft.com/office/powerpoint/2010/main" val="816020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TotalTime>
  <Words>574</Words>
  <Application>Microsoft Macintosh PowerPoint</Application>
  <PresentationFormat>Widescreen</PresentationFormat>
  <Paragraphs>98</Paragraphs>
  <Slides>20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Aptos Display</vt:lpstr>
      <vt:lpstr>Arial</vt:lpstr>
      <vt:lpstr>Office Theme</vt:lpstr>
      <vt:lpstr>The problems of  Doctor- Patient Bias,  Persona, Gaslighting and Acknowledging Diagnostic Doubt</vt:lpstr>
      <vt:lpstr>What is the impact for people who have persistent symptoms with no diagnoses? </vt:lpstr>
      <vt:lpstr>What is the impact for people who have persistent symptoms with no diagnoses? </vt:lpstr>
      <vt:lpstr>We also need to address other issues that are not acknowledged</vt:lpstr>
      <vt:lpstr>We also need to address other issues that are not acknowledged – examples………</vt:lpstr>
      <vt:lpstr>We also need to address what is not acknowledged – examples………</vt:lpstr>
      <vt:lpstr>Patient responses/interactions influence doctor’s responses…… be aware that attitude makes a difference</vt:lpstr>
      <vt:lpstr>PowerPoint Presentation</vt:lpstr>
      <vt:lpstr>Negative perception????…….</vt:lpstr>
      <vt:lpstr>these labels include……</vt:lpstr>
      <vt:lpstr>PowerPoint Presentation</vt:lpstr>
      <vt:lpstr>Summary of abstract…….</vt:lpstr>
      <vt:lpstr>PowerPoint Presentation</vt:lpstr>
      <vt:lpstr>PowerPoint Presentation</vt:lpstr>
      <vt:lpstr>Health Professional Uncertainties</vt:lpstr>
      <vt:lpstr>Health Professional Uncertainties</vt:lpstr>
      <vt:lpstr>Acknowledge Doubt – this is a positive attribute!!</vt:lpstr>
      <vt:lpstr>Acknowledge Doubt – this is a positive attribute!!</vt:lpstr>
      <vt:lpstr>Acknowledge Doubt – this is a positive attribute!!</vt:lpstr>
      <vt:lpstr>So please help us to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Adrian Tookman</dc:creator>
  <cp:lastModifiedBy>Adrian Tookman</cp:lastModifiedBy>
  <cp:revision>22</cp:revision>
  <dcterms:created xsi:type="dcterms:W3CDTF">2025-06-08T14:04:00Z</dcterms:created>
  <dcterms:modified xsi:type="dcterms:W3CDTF">2025-06-24T10:20:18Z</dcterms:modified>
</cp:coreProperties>
</file>